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frameSlides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52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48" y="4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C4EB0-E8D4-4F53-99AE-127A2DDB9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C3567F-A78A-4B8C-B31E-3B41F1E0E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392CD-D4A8-40DA-906D-5CC0113B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622A1-1AA6-44EC-81A2-EBB26413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16EC57-B911-4A20-938D-65813914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06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21397-210C-4F54-A148-E6DE6438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6869A6-0F30-45F6-A495-BB2F55A14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6FF6C4-D01E-48D8-B08B-5C8322B25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F66D61-AF35-43C6-B9F5-10DE99DE5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9B86AB-AD16-4A68-96BB-43428ACE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8897C-5E9A-4031-B5A3-576BFE2F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8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7649-D74A-41E1-8EDE-0FC5C8F5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493AD-6184-477A-955E-FFA63750B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463FD-EC69-4668-80E7-65539310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C66AA-2AF6-45A3-8D8D-55A92AC5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4CFF74-ECC5-4803-A689-E7D33746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21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234A7C-42CA-448C-A036-4DEB06394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E1F8C0-52C9-4DA4-981B-71BCA0E1E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136BE-CB35-4948-AC37-70B6C511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196B7-D29E-4E0C-9151-BC6A6C02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5A243-3FC2-4AF1-87F7-0387BE3D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2EBB2-78F1-4CCE-94F1-756A836B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865562-B822-49D7-B1CF-7A68D435C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D97F-1761-4CED-BBA1-8199E743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89E4A-1801-43B2-84F7-AE346C9C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F7F60-F4BF-4372-BC00-93335F36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60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8F5DD-6739-412A-9D40-B0731756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B2A530-64F4-437F-B725-87C9F1701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AD11C8-2A41-47F3-9296-9CAA7CA80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B7D2A0-9CBC-4D61-9871-6A29B0B2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035C5-C491-4ACB-8209-01FCB51F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109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01646-FD26-4B9A-8A8B-844E943A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BD4EE2-4C57-43D8-B7C5-F27CC7089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80914C-1864-4D56-BAC3-42B070E23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E7511B-9B26-4BDD-BE9C-0A65D87F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FFF17D-018A-439A-B8F0-866BC0B8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A9F2F-3CC1-4133-ABF3-D42AFB14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2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1C7F9-2684-4A71-ACCB-04C5FF06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75999-1772-4326-8E5F-001DCF2E9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FD6748-3AAC-4C7F-A505-F57B97893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805A8E-6DE1-4AD4-A150-0C6E67A28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755EA0-8C06-4777-9259-914E16812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6C77B2-435D-45D5-B282-64A53D7B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19E91B-0058-4724-845D-2ACB5CF1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2A9EE3-7688-475D-9B2B-F5674C6B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74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BAC2F-E537-4266-8559-F5FCD938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D64460-D53F-40D5-BDB2-FD20E57D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0D1450-128F-4C66-B106-34DEC1547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AF3BB-CE28-46C0-9E43-7EE3185D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FAF8AE-005D-4347-94ED-ECB566F9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AB945A-DA39-4500-8731-E07317E0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7A9BD-731F-453D-98FA-FAC7044E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41A3C-9AE0-4EDC-81FC-D3D72EA2291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49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FAF8AE-005D-4347-94ED-ECB566F9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AB945A-DA39-4500-8731-E07317E0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7A9BD-731F-453D-98FA-FAC7044E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E2E61-9B78-4023-B77A-ADA7D78B1D74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9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E330E-5F20-4A21-9E05-07E3ADC5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0779F-A474-454A-AB54-1998A1977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6DEF47-CD0F-4D17-BE95-2887252B6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B8780-B264-41BD-8341-26BFD8BA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94398-6D1A-43D6-BDBC-18C8C06D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BAD8C8-D145-4AFF-B131-3BE847FF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4312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F103E-CD79-4D82-90DF-D8BEABE2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DC162-1723-48A2-8295-CE8CD15A5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E8538-775E-4108-AE11-87C27579D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B95632-9B26-4EF0-8AB6-1354B5263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7AA1C-F419-400E-99E8-47362DFB8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94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13" Type="http://schemas.openxmlformats.org/officeDocument/2006/relationships/image" Target="../media/image28.png"  /><Relationship Id="rId14" Type="http://schemas.openxmlformats.org/officeDocument/2006/relationships/image" Target="../media/image29.png"  /><Relationship Id="rId15" Type="http://schemas.openxmlformats.org/officeDocument/2006/relationships/image" Target="../media/image30.png"  /><Relationship Id="rId16" Type="http://schemas.openxmlformats.org/officeDocument/2006/relationships/image" Target="../media/image31.jpeg"  /><Relationship Id="rId17" Type="http://schemas.openxmlformats.org/officeDocument/2006/relationships/image" Target="../media/image32.png"  /><Relationship Id="rId18" Type="http://schemas.openxmlformats.org/officeDocument/2006/relationships/image" Target="../media/image33.jpeg"  /><Relationship Id="rId19" Type="http://schemas.openxmlformats.org/officeDocument/2006/relationships/image" Target="../media/image34.png"  /><Relationship Id="rId2" Type="http://schemas.openxmlformats.org/officeDocument/2006/relationships/image" Target="../media/image17.png"  /><Relationship Id="rId20" Type="http://schemas.openxmlformats.org/officeDocument/2006/relationships/image" Target="../media/image18.png"  /><Relationship Id="rId21" Type="http://schemas.openxmlformats.org/officeDocument/2006/relationships/image" Target="../media/image35.png"  /><Relationship Id="rId22" Type="http://schemas.openxmlformats.org/officeDocument/2006/relationships/image" Target="../media/image35.png"  /><Relationship Id="rId23" Type="http://schemas.openxmlformats.org/officeDocument/2006/relationships/image" Target="../media/image36.png"  /><Relationship Id="rId24" Type="http://schemas.openxmlformats.org/officeDocument/2006/relationships/image" Target="../media/image36.png"  /><Relationship Id="rId25" Type="http://schemas.openxmlformats.org/officeDocument/2006/relationships/image" Target="../media/image36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4.png"  /><Relationship Id="rId11" Type="http://schemas.openxmlformats.org/officeDocument/2006/relationships/image" Target="../media/image45.png"  /><Relationship Id="rId12" Type="http://schemas.openxmlformats.org/officeDocument/2006/relationships/image" Target="../media/image46.png"  /><Relationship Id="rId13" Type="http://schemas.openxmlformats.org/officeDocument/2006/relationships/image" Target="../media/image47.jpeg"  /><Relationship Id="rId14" Type="http://schemas.openxmlformats.org/officeDocument/2006/relationships/image" Target="../media/image48.jpeg"  /><Relationship Id="rId15" Type="http://schemas.openxmlformats.org/officeDocument/2006/relationships/image" Target="../media/image49.jpeg"  /><Relationship Id="rId2" Type="http://schemas.openxmlformats.org/officeDocument/2006/relationships/image" Target="../media/image33.jpeg"  /><Relationship Id="rId3" Type="http://schemas.openxmlformats.org/officeDocument/2006/relationships/image" Target="../media/image37.png"  /><Relationship Id="rId4" Type="http://schemas.openxmlformats.org/officeDocument/2006/relationships/image" Target="../media/image38.jpe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jpe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jpeg"  /><Relationship Id="rId3" Type="http://schemas.openxmlformats.org/officeDocument/2006/relationships/image" Target="../media/image48.jpeg"  /><Relationship Id="rId4" Type="http://schemas.openxmlformats.org/officeDocument/2006/relationships/image" Target="../media/image48.jpeg"  /><Relationship Id="rId5" Type="http://schemas.openxmlformats.org/officeDocument/2006/relationships/image" Target="../media/image49.jpeg"  /><Relationship Id="rId6" Type="http://schemas.openxmlformats.org/officeDocument/2006/relationships/image" Target="../media/image50.jpeg"  /><Relationship Id="rId7" Type="http://schemas.openxmlformats.org/officeDocument/2006/relationships/image" Target="../media/image51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3.png"  /><Relationship Id="rId11" Type="http://schemas.openxmlformats.org/officeDocument/2006/relationships/image" Target="../media/image48.jpeg"  /><Relationship Id="rId12" Type="http://schemas.openxmlformats.org/officeDocument/2006/relationships/image" Target="../media/image49.jpeg"  /><Relationship Id="rId2" Type="http://schemas.openxmlformats.org/officeDocument/2006/relationships/image" Target="../media/image52.jpeg"  /><Relationship Id="rId3" Type="http://schemas.openxmlformats.org/officeDocument/2006/relationships/image" Target="../media/image31.jpeg"  /><Relationship Id="rId4" Type="http://schemas.openxmlformats.org/officeDocument/2006/relationships/image" Target="../media/image31.jpeg"  /><Relationship Id="rId5" Type="http://schemas.openxmlformats.org/officeDocument/2006/relationships/image" Target="../media/image31.jpeg"  /><Relationship Id="rId6" Type="http://schemas.openxmlformats.org/officeDocument/2006/relationships/image" Target="../media/image48.jpeg"  /><Relationship Id="rId7" Type="http://schemas.openxmlformats.org/officeDocument/2006/relationships/image" Target="../media/image49.jpeg"  /><Relationship Id="rId8" Type="http://schemas.openxmlformats.org/officeDocument/2006/relationships/image" Target="../media/image43.png"  /><Relationship Id="rId9" Type="http://schemas.openxmlformats.org/officeDocument/2006/relationships/image" Target="../media/image5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7.png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Relationship Id="rId8" Type="http://schemas.openxmlformats.org/officeDocument/2006/relationships/image" Target="../media/image65.png"  /><Relationship Id="rId9" Type="http://schemas.openxmlformats.org/officeDocument/2006/relationships/image" Target="../media/image6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7.png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Relationship Id="rId7" Type="http://schemas.openxmlformats.org/officeDocument/2006/relationships/image" Target="../media/image78.png"  /><Relationship Id="rId8" Type="http://schemas.openxmlformats.org/officeDocument/2006/relationships/image" Target="../media/image79.png"  /><Relationship Id="rId9" Type="http://schemas.openxmlformats.org/officeDocument/2006/relationships/image" Target="../media/image7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3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6.png"  /><Relationship Id="rId3" Type="http://schemas.openxmlformats.org/officeDocument/2006/relationships/image" Target="../media/image8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76901" y="6532285"/>
            <a:ext cx="219643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bg1"/>
                </a:solidFill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Saebyeol’s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PowerPoint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>
              <a:alpha val="6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47892" y="2732049"/>
            <a:ext cx="6959198" cy="1180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200" b="1">
                <a:solidFill>
                  <a:srgbClr val="337c0e"/>
                </a:solidFill>
                <a:latin typeface="+mj-ea"/>
                <a:ea typeface="+mj-ea"/>
              </a:rPr>
              <a:t>냉장고를 부탁해</a:t>
            </a:r>
            <a:r>
              <a:rPr lang="en-US" altLang="ko-KR" sz="7200" b="1">
                <a:solidFill>
                  <a:srgbClr val="337c0e"/>
                </a:solidFill>
                <a:latin typeface="+mj-ea"/>
                <a:ea typeface="+mj-ea"/>
              </a:rPr>
              <a:t>!</a:t>
            </a:r>
            <a:endParaRPr lang="en-US" altLang="ko-KR" sz="72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47892" y="4036741"/>
            <a:ext cx="81441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00100" y="2168842"/>
            <a:ext cx="2520315" cy="2520315"/>
          </a:xfrm>
          <a:prstGeom prst="rect">
            <a:avLst/>
          </a:prstGeom>
        </p:spPr>
      </p:pic>
      <p:sp>
        <p:nvSpPr>
          <p:cNvPr id="13" name="TextBox 3"/>
          <p:cNvSpPr txBox="1"/>
          <p:nvPr/>
        </p:nvSpPr>
        <p:spPr>
          <a:xfrm>
            <a:off x="9410196" y="4273738"/>
            <a:ext cx="2523269" cy="16148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육군 병장 조현민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육군 병장 신은찬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육군 병장 이윤재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육군 일병 이찬규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563925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상세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전체 시스템 구상도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"/>
          <p:cNvSpPr/>
          <p:nvPr/>
        </p:nvSpPr>
        <p:spPr>
          <a:xfrm>
            <a:off x="9677400" y="6532562"/>
            <a:ext cx="2514599" cy="3254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1" name=""/>
          <p:cNvSpPr/>
          <p:nvPr/>
        </p:nvSpPr>
        <p:spPr>
          <a:xfrm>
            <a:off x="682925" y="1332484"/>
            <a:ext cx="10826150" cy="5329297"/>
          </a:xfrm>
          <a:prstGeom prst="rect">
            <a:avLst/>
          </a:prstGeom>
          <a:noFill/>
          <a:ln w="19050" cap="flat" cmpd="sng" algn="ctr">
            <a:solidFill>
              <a:srgbClr val="008000">
                <a:alpha val="100000"/>
              </a:srgbClr>
            </a:solidFill>
            <a:prstDash val="lg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`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2" name=""/>
          <p:cNvSpPr/>
          <p:nvPr/>
        </p:nvSpPr>
        <p:spPr>
          <a:xfrm>
            <a:off x="943464" y="1777147"/>
            <a:ext cx="4967221" cy="4706607"/>
          </a:xfrm>
          <a:prstGeom prst="rect">
            <a:avLst/>
          </a:prstGeom>
          <a:noFill/>
          <a:ln w="19050" cap="flat" cmpd="sng" algn="ctr">
            <a:solidFill>
              <a:srgbClr val="0000ff">
                <a:alpha val="100000"/>
              </a:srgbClr>
            </a:solidFill>
            <a:prstDash val="lg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3" name=""/>
          <p:cNvSpPr/>
          <p:nvPr/>
        </p:nvSpPr>
        <p:spPr>
          <a:xfrm>
            <a:off x="6399477" y="1768677"/>
            <a:ext cx="4849057" cy="4715078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lg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3190976" y="1619256"/>
            <a:ext cx="2162357" cy="360039"/>
          </a:xfrm>
          <a:prstGeom prst="rect">
            <a:avLst/>
          </a:prstGeom>
          <a:solidFill>
            <a:srgbClr val="f9f9f9">
              <a:alpha val="100000"/>
            </a:srgbClr>
          </a:solidFill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Sub App + AI Camera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7097860" y="1619256"/>
            <a:ext cx="1086102" cy="360039"/>
          </a:xfrm>
          <a:prstGeom prst="rect">
            <a:avLst/>
          </a:prstGeom>
          <a:solidFill>
            <a:srgbClr val="f9f9f9">
              <a:alpha val="100000"/>
            </a:srgbClr>
          </a:solidFill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Main App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86" name=""/>
          <p:cNvSpPr/>
          <p:nvPr/>
        </p:nvSpPr>
        <p:spPr>
          <a:xfrm>
            <a:off x="4468079" y="2141389"/>
            <a:ext cx="3362189" cy="1249434"/>
          </a:xfrm>
          <a:prstGeom prst="can">
            <a:avLst>
              <a:gd name="adj" fmla="val 25000"/>
            </a:avLst>
          </a:prstGeom>
          <a:solidFill>
            <a:srgbClr val="f9f9f9">
              <a:alpha val="100000"/>
            </a:srgbClr>
          </a:solidFill>
          <a:ln w="19050" cap="flat" cmpd="sng" algn="ctr">
            <a:solidFill>
              <a:srgbClr val="9d5cbb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46018" y="2573513"/>
            <a:ext cx="664668" cy="664668"/>
          </a:xfrm>
          <a:prstGeom prst="rect">
            <a:avLst/>
          </a:prstGeom>
        </p:spPr>
      </p:pic>
      <p:pic>
        <p:nvPicPr>
          <p:cNvPr id="88" name="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71324" y="4820077"/>
            <a:ext cx="501213" cy="608029"/>
          </a:xfrm>
          <a:prstGeom prst="rect">
            <a:avLst/>
          </a:prstGeom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68210" y="3873063"/>
            <a:ext cx="451914" cy="616246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29297" y="1882998"/>
            <a:ext cx="877362" cy="629219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006" y="1837374"/>
            <a:ext cx="1090056" cy="655806"/>
          </a:xfrm>
          <a:prstGeom prst="rect">
            <a:avLst/>
          </a:prstGeom>
        </p:spPr>
      </p:pic>
      <p:pic>
        <p:nvPicPr>
          <p:cNvPr id="92" name="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6793" y="5455161"/>
            <a:ext cx="427264" cy="599813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0238" y="5597191"/>
            <a:ext cx="682720" cy="522934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67603" y="4037133"/>
            <a:ext cx="622342" cy="555662"/>
          </a:xfrm>
          <a:prstGeom prst="rect">
            <a:avLst/>
          </a:prstGeom>
        </p:spPr>
      </p:pic>
      <p:sp>
        <p:nvSpPr>
          <p:cNvPr id="95" name=""/>
          <p:cNvSpPr txBox="1"/>
          <p:nvPr/>
        </p:nvSpPr>
        <p:spPr>
          <a:xfrm>
            <a:off x="1507011" y="1174568"/>
            <a:ext cx="842083" cy="366577"/>
          </a:xfrm>
          <a:prstGeom prst="rect">
            <a:avLst/>
          </a:prstGeom>
          <a:solidFill>
            <a:srgbClr val="f9f9f9">
              <a:alpha val="100000"/>
            </a:srgbClr>
          </a:solidFill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Project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96" name="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15635" y="983277"/>
            <a:ext cx="460130" cy="632679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4935" y="979170"/>
            <a:ext cx="460130" cy="640896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97561" y="995603"/>
            <a:ext cx="492997" cy="608029"/>
          </a:xfrm>
          <a:prstGeom prst="rect">
            <a:avLst/>
          </a:prstGeom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9377" y="991494"/>
            <a:ext cx="566946" cy="616246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9477" y="2597665"/>
            <a:ext cx="468347" cy="558730"/>
          </a:xfrm>
          <a:prstGeom prst="rect">
            <a:avLst/>
          </a:prstGeom>
        </p:spPr>
      </p:pic>
      <p:sp>
        <p:nvSpPr>
          <p:cNvPr id="101" name=""/>
          <p:cNvSpPr txBox="1"/>
          <p:nvPr/>
        </p:nvSpPr>
        <p:spPr>
          <a:xfrm>
            <a:off x="5747182" y="2124955"/>
            <a:ext cx="803982" cy="3877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102" name="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85890" y="3086852"/>
            <a:ext cx="770902" cy="655710"/>
          </a:xfrm>
          <a:prstGeom prst="rect">
            <a:avLst/>
          </a:prstGeom>
        </p:spPr>
      </p:pic>
      <p:grpSp>
        <p:nvGrpSpPr>
          <p:cNvPr id="103" name=""/>
          <p:cNvGrpSpPr/>
          <p:nvPr/>
        </p:nvGrpSpPr>
        <p:grpSpPr>
          <a:xfrm rot="0">
            <a:off x="1220067" y="2502238"/>
            <a:ext cx="2613927" cy="3015522"/>
            <a:chOff x="855425" y="1647720"/>
            <a:chExt cx="2809407" cy="3495701"/>
          </a:xfrm>
        </p:grpSpPr>
        <p:pic>
          <p:nvPicPr>
            <p:cNvPr id="104" name=""/>
            <p:cNvPicPr/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40" t="7970" r="18280" b="4930"/>
            <a:stretch>
              <a:fillRect/>
            </a:stretch>
          </p:blipFill>
          <p:spPr>
            <a:xfrm>
              <a:off x="855425" y="1647720"/>
              <a:ext cx="1480916" cy="1574675"/>
            </a:xfrm>
            <a:prstGeom prst="rect">
              <a:avLst/>
            </a:prstGeom>
          </p:spPr>
        </p:pic>
        <p:pic>
          <p:nvPicPr>
            <p:cNvPr id="105" name="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855425" y="3429000"/>
              <a:ext cx="2809407" cy="1714421"/>
            </a:xfrm>
            <a:prstGeom prst="rect">
              <a:avLst/>
            </a:prstGeom>
          </p:spPr>
        </p:pic>
        <p:grpSp>
          <p:nvGrpSpPr>
            <p:cNvPr id="106" name=""/>
            <p:cNvGrpSpPr/>
            <p:nvPr/>
          </p:nvGrpSpPr>
          <p:grpSpPr>
            <a:xfrm rot="0">
              <a:off x="855426" y="2292295"/>
              <a:ext cx="2809406" cy="1136703"/>
              <a:chOff x="855425" y="1939871"/>
              <a:chExt cx="2809406" cy="1136703"/>
            </a:xfrm>
          </p:grpSpPr>
          <p:cxnSp>
            <p:nvCxnSpPr>
              <p:cNvPr id="107" name=""/>
              <p:cNvCxnSpPr>
                <a:stCxn id="109" idx="2"/>
              </p:cNvCxnSpPr>
              <p:nvPr/>
            </p:nvCxnSpPr>
            <p:spPr>
              <a:xfrm rot="5400000">
                <a:off x="601355" y="2371272"/>
                <a:ext cx="959373" cy="45123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ff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108" name=""/>
              <p:cNvCxnSpPr>
                <a:stCxn id="109" idx="6"/>
              </p:cNvCxnSpPr>
              <p:nvPr/>
            </p:nvCxnSpPr>
            <p:spPr>
              <a:xfrm>
                <a:off x="1661318" y="2117201"/>
                <a:ext cx="2003514" cy="959373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ff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109" name=""/>
              <p:cNvSpPr/>
              <p:nvPr/>
            </p:nvSpPr>
            <p:spPr>
              <a:xfrm>
                <a:off x="1306658" y="1939871"/>
                <a:ext cx="354660" cy="35466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00ff">
                    <a:alpha val="100000"/>
                  </a:srgbClr>
                </a:solidFill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</p:grpSp>
      </p:grpSp>
      <p:sp>
        <p:nvSpPr>
          <p:cNvPr id="110" name=""/>
          <p:cNvSpPr/>
          <p:nvPr/>
        </p:nvSpPr>
        <p:spPr>
          <a:xfrm rot="21214542">
            <a:off x="2683539" y="2657236"/>
            <a:ext cx="1637732" cy="3902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11" name=""/>
          <p:cNvSpPr txBox="1"/>
          <p:nvPr/>
        </p:nvSpPr>
        <p:spPr>
          <a:xfrm rot="21221606">
            <a:off x="1895221" y="2817169"/>
            <a:ext cx="2009957" cy="23845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물품인식정보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grpSp>
        <p:nvGrpSpPr>
          <p:cNvPr id="112" name=""/>
          <p:cNvGrpSpPr/>
          <p:nvPr/>
        </p:nvGrpSpPr>
        <p:grpSpPr>
          <a:xfrm rot="20700344">
            <a:off x="7556065" y="2607260"/>
            <a:ext cx="2245712" cy="471746"/>
            <a:chOff x="7599542" y="2427106"/>
            <a:chExt cx="2413656" cy="546865"/>
          </a:xfrm>
        </p:grpSpPr>
        <p:sp>
          <p:nvSpPr>
            <p:cNvPr id="113" name=""/>
            <p:cNvSpPr/>
            <p:nvPr/>
          </p:nvSpPr>
          <p:spPr>
            <a:xfrm rot="1278349">
              <a:off x="8252989" y="2521535"/>
              <a:ext cx="1760209" cy="4524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9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114" name=""/>
            <p:cNvSpPr txBox="1"/>
            <p:nvPr/>
          </p:nvSpPr>
          <p:spPr>
            <a:xfrm rot="1284226">
              <a:off x="7599542" y="2427106"/>
              <a:ext cx="2160271" cy="281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실시간 알림 및 통계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pic>
        <p:nvPicPr>
          <p:cNvPr id="115" name=""/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40" t="4150" r="17050" b="10700"/>
          <a:stretch>
            <a:fillRect/>
          </a:stretch>
        </p:blipFill>
        <p:spPr>
          <a:xfrm flipH="1">
            <a:off x="4780394" y="4746698"/>
            <a:ext cx="759088" cy="935666"/>
          </a:xfrm>
          <a:prstGeom prst="rect">
            <a:avLst/>
          </a:prstGeom>
          <a:noFill/>
        </p:spPr>
      </p:pic>
      <p:pic>
        <p:nvPicPr>
          <p:cNvPr id="116" name=""/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0"/>
                </a:srgbClr>
              </a:clrTo>
            </a:clrChange>
          </a:blip>
          <a:srcRect r="43960"/>
          <a:stretch>
            <a:fillRect/>
          </a:stretch>
        </p:blipFill>
        <p:spPr>
          <a:xfrm rot="1055637">
            <a:off x="3631742" y="4329284"/>
            <a:ext cx="1209036" cy="690686"/>
          </a:xfrm>
          <a:prstGeom prst="rect">
            <a:avLst/>
          </a:prstGeom>
        </p:spPr>
      </p:pic>
      <p:sp>
        <p:nvSpPr>
          <p:cNvPr id="117" name=""/>
          <p:cNvSpPr txBox="1"/>
          <p:nvPr/>
        </p:nvSpPr>
        <p:spPr>
          <a:xfrm>
            <a:off x="4681058" y="5668535"/>
            <a:ext cx="867950" cy="387459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냉장고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문열림 감지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118" name=""/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2466" y="5591508"/>
            <a:ext cx="410765" cy="498305"/>
          </a:xfrm>
          <a:prstGeom prst="rect">
            <a:avLst/>
          </a:prstGeom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0274" y="5591508"/>
            <a:ext cx="537460" cy="537460"/>
          </a:xfrm>
          <a:prstGeom prst="rect">
            <a:avLst/>
          </a:prstGeom>
        </p:spPr>
      </p:pic>
      <p:pic>
        <p:nvPicPr>
          <p:cNvPr id="120" name=""/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116" y="4248392"/>
            <a:ext cx="537460" cy="537460"/>
          </a:xfrm>
          <a:prstGeom prst="rect">
            <a:avLst/>
          </a:prstGeom>
        </p:spPr>
      </p:pic>
      <p:grpSp>
        <p:nvGrpSpPr>
          <p:cNvPr id="121" name=""/>
          <p:cNvGrpSpPr/>
          <p:nvPr/>
        </p:nvGrpSpPr>
        <p:grpSpPr>
          <a:xfrm rot="0">
            <a:off x="9979510" y="2502239"/>
            <a:ext cx="876123" cy="1000534"/>
            <a:chOff x="9979422" y="2849072"/>
            <a:chExt cx="941644" cy="1159855"/>
          </a:xfrm>
        </p:grpSpPr>
        <p:pic>
          <p:nvPicPr>
            <p:cNvPr id="122" name=""/>
            <p:cNvPicPr>
              <a:picLocks noChangeAspect="1"/>
            </p:cNvPicPr>
            <p:nvPr/>
          </p:nvPicPr>
          <p:blipFill rotWithShape="1"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0035242" y="2849072"/>
              <a:ext cx="885824" cy="1159855"/>
            </a:xfrm>
            <a:prstGeom prst="rect">
              <a:avLst/>
            </a:prstGeom>
          </p:spPr>
        </p:pic>
        <p:sp>
          <p:nvSpPr>
            <p:cNvPr id="123" name=""/>
            <p:cNvSpPr txBox="1"/>
            <p:nvPr/>
          </p:nvSpPr>
          <p:spPr>
            <a:xfrm>
              <a:off x="9979422" y="3497412"/>
              <a:ext cx="925531" cy="280242"/>
            </a:xfrm>
            <a:prstGeom prst="rect">
              <a:avLst/>
            </a:prstGeom>
            <a:solidFill>
              <a:srgbClr val="ff9999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간부용 어플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 rot="0">
            <a:off x="9056104" y="4037133"/>
            <a:ext cx="861132" cy="1000534"/>
            <a:chOff x="8040415" y="4175735"/>
            <a:chExt cx="925531" cy="1159855"/>
          </a:xfrm>
        </p:grpSpPr>
        <p:pic>
          <p:nvPicPr>
            <p:cNvPr id="125" name=""/>
            <p:cNvPicPr>
              <a:picLocks noChangeAspect="1"/>
            </p:cNvPicPr>
            <p:nvPr/>
          </p:nvPicPr>
          <p:blipFill rotWithShape="1"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8076710" y="4175735"/>
              <a:ext cx="885824" cy="1159855"/>
            </a:xfrm>
            <a:prstGeom prst="rect">
              <a:avLst/>
            </a:prstGeom>
          </p:spPr>
        </p:pic>
        <p:sp>
          <p:nvSpPr>
            <p:cNvPr id="126" name=""/>
            <p:cNvSpPr txBox="1"/>
            <p:nvPr/>
          </p:nvSpPr>
          <p:spPr>
            <a:xfrm>
              <a:off x="8040415" y="4794174"/>
              <a:ext cx="925531" cy="275433"/>
            </a:xfrm>
            <a:prstGeom prst="rect">
              <a:avLst/>
            </a:prstGeom>
            <a:solidFill>
              <a:srgbClr val="ff9999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용사용 어플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grpSp>
        <p:nvGrpSpPr>
          <p:cNvPr id="127" name=""/>
          <p:cNvGrpSpPr/>
          <p:nvPr/>
        </p:nvGrpSpPr>
        <p:grpSpPr>
          <a:xfrm rot="20431220">
            <a:off x="7916036" y="2495680"/>
            <a:ext cx="632509" cy="2077582"/>
            <a:chOff x="7277261" y="2030649"/>
            <a:chExt cx="679811" cy="2408407"/>
          </a:xfrm>
        </p:grpSpPr>
        <p:sp>
          <p:nvSpPr>
            <p:cNvPr id="128" name=""/>
            <p:cNvSpPr/>
            <p:nvPr/>
          </p:nvSpPr>
          <p:spPr>
            <a:xfrm rot="3475955">
              <a:off x="6961319" y="3443303"/>
              <a:ext cx="1539071" cy="4524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9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129" name=""/>
            <p:cNvSpPr txBox="1"/>
            <p:nvPr/>
          </p:nvSpPr>
          <p:spPr>
            <a:xfrm rot="3449621">
              <a:off x="6323795" y="2984116"/>
              <a:ext cx="2160281" cy="253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자동 물품 관리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grpSp>
        <p:nvGrpSpPr>
          <p:cNvPr id="130" name=""/>
          <p:cNvGrpSpPr/>
          <p:nvPr/>
        </p:nvGrpSpPr>
        <p:grpSpPr>
          <a:xfrm rot="0">
            <a:off x="7724152" y="5168269"/>
            <a:ext cx="1023710" cy="1000534"/>
            <a:chOff x="7964212" y="4175735"/>
            <a:chExt cx="1100267" cy="1159855"/>
          </a:xfrm>
        </p:grpSpPr>
        <p:pic>
          <p:nvPicPr>
            <p:cNvPr id="131" name=""/>
            <p:cNvPicPr>
              <a:picLocks noChangeAspect="1"/>
            </p:cNvPicPr>
            <p:nvPr/>
          </p:nvPicPr>
          <p:blipFill rotWithShape="1"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8076710" y="4175735"/>
              <a:ext cx="885824" cy="1159855"/>
            </a:xfrm>
            <a:prstGeom prst="rect">
              <a:avLst/>
            </a:prstGeom>
          </p:spPr>
        </p:pic>
        <p:sp>
          <p:nvSpPr>
            <p:cNvPr id="132" name=""/>
            <p:cNvSpPr txBox="1"/>
            <p:nvPr/>
          </p:nvSpPr>
          <p:spPr>
            <a:xfrm>
              <a:off x="7964212" y="4794172"/>
              <a:ext cx="1100267" cy="278144"/>
            </a:xfrm>
            <a:prstGeom prst="rect">
              <a:avLst/>
            </a:prstGeom>
            <a:solidFill>
              <a:srgbClr val="ff9999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분대장용 어플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grpSp>
        <p:nvGrpSpPr>
          <p:cNvPr id="133" name=""/>
          <p:cNvGrpSpPr/>
          <p:nvPr/>
        </p:nvGrpSpPr>
        <p:grpSpPr>
          <a:xfrm rot="991294">
            <a:off x="7293429" y="3084342"/>
            <a:ext cx="586828" cy="2114518"/>
            <a:chOff x="7249149" y="2010020"/>
            <a:chExt cx="630714" cy="2451225"/>
          </a:xfrm>
        </p:grpSpPr>
        <p:sp>
          <p:nvSpPr>
            <p:cNvPr id="134" name=""/>
            <p:cNvSpPr/>
            <p:nvPr/>
          </p:nvSpPr>
          <p:spPr>
            <a:xfrm rot="3475955">
              <a:off x="6738684" y="3320066"/>
              <a:ext cx="1829922" cy="4524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9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135" name=""/>
            <p:cNvSpPr txBox="1"/>
            <p:nvPr/>
          </p:nvSpPr>
          <p:spPr>
            <a:xfrm rot="3449621">
              <a:off x="6299548" y="2959620"/>
              <a:ext cx="2160277" cy="261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자동 보고 및 지시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5" y="78057"/>
            <a:ext cx="7525209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상세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Sub App +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AI Camera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기능구조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9677400" y="6532562"/>
            <a:ext cx="2514599" cy="325438"/>
          </a:xfrm>
          <a:prstGeom prst="rect">
            <a:avLst/>
          </a:prstGeom>
          <a:solidFill>
            <a:srgbClr val="f9f9f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40" t="4150" r="17050" b="10700"/>
          <a:stretch>
            <a:fillRect/>
          </a:stretch>
        </p:blipFill>
        <p:spPr>
          <a:xfrm flipH="1">
            <a:off x="993343" y="1410295"/>
            <a:ext cx="1285657" cy="1584724"/>
          </a:xfrm>
          <a:prstGeom prst="rect">
            <a:avLst/>
          </a:prstGeom>
          <a:noFill/>
        </p:spPr>
      </p:pic>
      <p:sp>
        <p:nvSpPr>
          <p:cNvPr id="28" name=""/>
          <p:cNvSpPr txBox="1"/>
          <p:nvPr/>
        </p:nvSpPr>
        <p:spPr>
          <a:xfrm>
            <a:off x="664050" y="3069244"/>
            <a:ext cx="1944243" cy="338801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냉장고 문열림 감지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29" name=""/>
          <p:cNvSpPr/>
          <p:nvPr/>
        </p:nvSpPr>
        <p:spPr>
          <a:xfrm>
            <a:off x="2854322" y="1983493"/>
            <a:ext cx="1416477" cy="617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신호 전송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020" y="1534278"/>
            <a:ext cx="668884" cy="597217"/>
          </a:xfrm>
          <a:prstGeom prst="rect">
            <a:avLst/>
          </a:prstGeom>
        </p:spPr>
      </p:pic>
      <p:grpSp>
        <p:nvGrpSpPr>
          <p:cNvPr id="31" name=""/>
          <p:cNvGrpSpPr/>
          <p:nvPr/>
        </p:nvGrpSpPr>
        <p:grpSpPr>
          <a:xfrm rot="0">
            <a:off x="4404936" y="1459817"/>
            <a:ext cx="1825555" cy="1485680"/>
            <a:chOff x="4040894" y="1384405"/>
            <a:chExt cx="1825555" cy="1485680"/>
          </a:xfrm>
        </p:grpSpPr>
        <p:pic>
          <p:nvPicPr>
            <p:cNvPr id="32" name="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970" t="20250" r="9000" b="20400"/>
            <a:stretch>
              <a:fillRect/>
            </a:stretch>
          </p:blipFill>
          <p:spPr>
            <a:xfrm>
              <a:off x="4040894" y="1384405"/>
              <a:ext cx="1825555" cy="1485680"/>
            </a:xfrm>
            <a:prstGeom prst="rect">
              <a:avLst/>
            </a:prstGeom>
          </p:spPr>
        </p:pic>
        <p:pic>
          <p:nvPicPr>
            <p:cNvPr id="33" name="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18858" y="2044006"/>
              <a:ext cx="627944" cy="480978"/>
            </a:xfrm>
            <a:prstGeom prst="rect">
              <a:avLst/>
            </a:prstGeom>
          </p:spPr>
        </p:pic>
      </p:grpSp>
      <p:pic>
        <p:nvPicPr>
          <p:cNvPr id="34" name="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2843" y="2009081"/>
            <a:ext cx="577654" cy="577654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6414306" y="1983493"/>
            <a:ext cx="2324880" cy="617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실시간 영상 전달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36" name=""/>
          <p:cNvSpPr/>
          <p:nvPr/>
        </p:nvSpPr>
        <p:spPr>
          <a:xfrm>
            <a:off x="410405" y="1219825"/>
            <a:ext cx="11371191" cy="2454032"/>
          </a:xfrm>
          <a:prstGeom prst="rect">
            <a:avLst/>
          </a:prstGeom>
          <a:noFill/>
          <a:ln w="19050" cap="flat" cmpd="sng" algn="ctr">
            <a:solidFill>
              <a:srgbClr val="0000ff">
                <a:alpha val="100000"/>
              </a:srgbClr>
            </a:solidFill>
            <a:prstDash val="lgDash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8684332" y="1039088"/>
            <a:ext cx="1656207" cy="361474"/>
          </a:xfrm>
          <a:prstGeom prst="rect">
            <a:avLst/>
          </a:prstGeom>
          <a:solidFill>
            <a:srgbClr val="f9f9f9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Local Processor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38" name=""/>
          <p:cNvSpPr/>
          <p:nvPr/>
        </p:nvSpPr>
        <p:spPr>
          <a:xfrm>
            <a:off x="8684334" y="3673858"/>
            <a:ext cx="3097263" cy="2781549"/>
          </a:xfrm>
          <a:prstGeom prst="rect">
            <a:avLst/>
          </a:prstGeom>
          <a:noFill/>
          <a:ln w="19050" cap="flat" cmpd="sng" algn="ctr">
            <a:solidFill>
              <a:srgbClr val="0000ff">
                <a:alpha val="100000"/>
              </a:srgbClr>
            </a:solidFill>
            <a:prstDash val="lgDash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9" name=""/>
          <p:cNvSpPr/>
          <p:nvPr/>
        </p:nvSpPr>
        <p:spPr>
          <a:xfrm>
            <a:off x="8693859" y="3525132"/>
            <a:ext cx="3078384" cy="342470"/>
          </a:xfrm>
          <a:prstGeom prst="rect">
            <a:avLst/>
          </a:prstGeom>
          <a:solidFill>
            <a:srgbClr val="f9f9f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4661648" y="3069244"/>
            <a:ext cx="1312131" cy="338801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카메라 작동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20" t="16610" r="16810" b="16520"/>
          <a:stretch>
            <a:fillRect/>
          </a:stretch>
        </p:blipFill>
        <p:spPr>
          <a:xfrm>
            <a:off x="9359882" y="1441339"/>
            <a:ext cx="1538345" cy="1504159"/>
          </a:xfrm>
          <a:prstGeom prst="rect">
            <a:avLst/>
          </a:prstGeom>
        </p:spPr>
      </p:pic>
      <p:sp>
        <p:nvSpPr>
          <p:cNvPr id="42" name=""/>
          <p:cNvSpPr txBox="1"/>
          <p:nvPr/>
        </p:nvSpPr>
        <p:spPr>
          <a:xfrm>
            <a:off x="8853864" y="2995020"/>
            <a:ext cx="2550382" cy="338801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물품 종류 위치 시점 인식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2710" y="5438170"/>
            <a:ext cx="476174" cy="577654"/>
          </a:xfrm>
          <a:prstGeom prst="rect">
            <a:avLst/>
          </a:prstGeom>
        </p:spPr>
      </p:pic>
      <p:sp>
        <p:nvSpPr>
          <p:cNvPr id="44" name=""/>
          <p:cNvSpPr/>
          <p:nvPr/>
        </p:nvSpPr>
        <p:spPr>
          <a:xfrm rot="5400000">
            <a:off x="9668002" y="3661708"/>
            <a:ext cx="922107" cy="617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전달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585771" y="4567142"/>
            <a:ext cx="1086567" cy="1422698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8860" y="4723795"/>
            <a:ext cx="523875" cy="714375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8872" y="4190684"/>
            <a:ext cx="828554" cy="704747"/>
          </a:xfrm>
          <a:prstGeom prst="rect">
            <a:avLst/>
          </a:prstGeom>
        </p:spPr>
      </p:pic>
      <p:sp>
        <p:nvSpPr>
          <p:cNvPr id="48" name=""/>
          <p:cNvSpPr/>
          <p:nvPr/>
        </p:nvSpPr>
        <p:spPr>
          <a:xfrm>
            <a:off x="410404" y="3970388"/>
            <a:ext cx="8034840" cy="2485019"/>
          </a:xfrm>
          <a:prstGeom prst="rect">
            <a:avLst/>
          </a:prstGeom>
          <a:noFill/>
          <a:ln w="19050" cap="flat" cmpd="sng" algn="ctr">
            <a:solidFill>
              <a:srgbClr val="0000ff">
                <a:alpha val="100000"/>
              </a:srgbClr>
            </a:solidFill>
            <a:prstDash val="lgDash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6480981" y="3789651"/>
            <a:ext cx="828103" cy="361474"/>
          </a:xfrm>
          <a:prstGeom prst="rect">
            <a:avLst/>
          </a:prstGeom>
          <a:solidFill>
            <a:srgbClr val="f9f9f9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Server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5725" y="4151125"/>
            <a:ext cx="714375" cy="714375"/>
          </a:xfrm>
          <a:prstGeom prst="rect">
            <a:avLst/>
          </a:prstGeom>
        </p:spPr>
      </p:pic>
      <p:sp>
        <p:nvSpPr>
          <p:cNvPr id="51" name=""/>
          <p:cNvSpPr/>
          <p:nvPr/>
        </p:nvSpPr>
        <p:spPr>
          <a:xfrm flipH="1">
            <a:off x="6962418" y="4969811"/>
            <a:ext cx="2550017" cy="617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인식 정보 업로드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850" t="7070" r="19200" b="6050"/>
          <a:stretch>
            <a:fillRect/>
          </a:stretch>
        </p:blipFill>
        <p:spPr>
          <a:xfrm>
            <a:off x="5718659" y="4359629"/>
            <a:ext cx="1023662" cy="1227542"/>
          </a:xfrm>
          <a:prstGeom prst="rect">
            <a:avLst/>
          </a:prstGeom>
        </p:spPr>
      </p:pic>
      <p:sp>
        <p:nvSpPr>
          <p:cNvPr id="53" name=""/>
          <p:cNvSpPr txBox="1"/>
          <p:nvPr/>
        </p:nvSpPr>
        <p:spPr>
          <a:xfrm>
            <a:off x="5574425" y="5726997"/>
            <a:ext cx="1312131" cy="338801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중간 처리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54" name=""/>
          <p:cNvSpPr/>
          <p:nvPr/>
        </p:nvSpPr>
        <p:spPr>
          <a:xfrm flipH="1">
            <a:off x="3286425" y="4865500"/>
            <a:ext cx="2096524" cy="617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냉장고 업데이트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340" t="19330" r="19100" b="25870"/>
          <a:stretch>
            <a:fillRect/>
          </a:stretch>
        </p:blipFill>
        <p:spPr>
          <a:xfrm>
            <a:off x="785277" y="4508312"/>
            <a:ext cx="972121" cy="823917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9630" t="16880" r="9630" b="17040"/>
          <a:stretch>
            <a:fillRect/>
          </a:stretch>
        </p:blipFill>
        <p:spPr>
          <a:xfrm>
            <a:off x="1951015" y="4508312"/>
            <a:ext cx="963344" cy="875948"/>
          </a:xfrm>
          <a:prstGeom prst="rect">
            <a:avLst/>
          </a:prstGeom>
        </p:spPr>
      </p:pic>
      <p:sp>
        <p:nvSpPr>
          <p:cNvPr id="57" name=""/>
          <p:cNvSpPr txBox="1"/>
          <p:nvPr/>
        </p:nvSpPr>
        <p:spPr>
          <a:xfrm>
            <a:off x="664050" y="5726997"/>
            <a:ext cx="2573931" cy="338523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통계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 알림 등 서비스 제공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4496255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상세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용사용 어플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9677400" y="6532562"/>
            <a:ext cx="2514599" cy="325438"/>
          </a:xfrm>
          <a:prstGeom prst="rect">
            <a:avLst/>
          </a:prstGeom>
          <a:solidFill>
            <a:srgbClr val="f9f9f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40" name=""/>
          <p:cNvGrpSpPr/>
          <p:nvPr/>
        </p:nvGrpSpPr>
        <p:grpSpPr>
          <a:xfrm rot="0">
            <a:off x="1437301" y="800099"/>
            <a:ext cx="11297624" cy="5989321"/>
            <a:chOff x="894376" y="800099"/>
            <a:chExt cx="11297624" cy="5989321"/>
          </a:xfrm>
        </p:grpSpPr>
        <p:grpSp>
          <p:nvGrpSpPr>
            <p:cNvPr id="27" name=""/>
            <p:cNvGrpSpPr/>
            <p:nvPr/>
          </p:nvGrpSpPr>
          <p:grpSpPr>
            <a:xfrm rot="0">
              <a:off x="2681074" y="800099"/>
              <a:ext cx="5496352" cy="2781009"/>
              <a:chOff x="2630732" y="2244971"/>
              <a:chExt cx="5496352" cy="2781009"/>
            </a:xfrm>
          </p:grpSpPr>
          <p:pic>
            <p:nvPicPr>
              <p:cNvPr id="28" name=""/>
              <p:cNvPicPr/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6840" t="7970" r="18280" b="4930"/>
              <a:stretch>
                <a:fillRect/>
              </a:stretch>
            </p:blipFill>
            <p:spPr>
              <a:xfrm>
                <a:off x="4218678" y="2244971"/>
                <a:ext cx="2338166" cy="2368057"/>
              </a:xfrm>
              <a:prstGeom prst="rect">
                <a:avLst/>
              </a:prstGeom>
            </p:spPr>
          </p:pic>
          <p:sp>
            <p:nvSpPr>
              <p:cNvPr id="29" name=""/>
              <p:cNvSpPr/>
              <p:nvPr/>
            </p:nvSpPr>
            <p:spPr>
              <a:xfrm>
                <a:off x="2630732" y="3120319"/>
                <a:ext cx="1416477" cy="617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080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Times New Roman"/>
                  </a:rPr>
                  <a:t>물품 입고</a:t>
                </a:r>
  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  <p:sp>
            <p:nvSpPr>
              <p:cNvPr id="30" name=""/>
              <p:cNvSpPr/>
              <p:nvPr/>
            </p:nvSpPr>
            <p:spPr>
              <a:xfrm>
                <a:off x="6710607" y="3120319"/>
                <a:ext cx="1416477" cy="617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080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Times New Roman"/>
                  </a:rPr>
                  <a:t>물품 출고</a:t>
                </a:r>
  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  <p:sp>
            <p:nvSpPr>
              <p:cNvPr id="31" name=""/>
              <p:cNvSpPr txBox="1"/>
              <p:nvPr/>
            </p:nvSpPr>
            <p:spPr>
              <a:xfrm>
                <a:off x="4731696" y="4687179"/>
                <a:ext cx="1312131" cy="338801"/>
              </a:xfrm>
              <a:prstGeom prst="rect">
                <a:avLst/>
              </a:prstGeom>
              <a:solidFill>
                <a:srgbClr val="8080ff">
                  <a:alpha val="100000"/>
                </a:srgbClr>
              </a:solidFill>
            </p:spPr>
            <p:txBody>
              <a:bodyPr wrap="square">
                <a:spAutoFit/>
              </a:bodyPr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Times New Roman"/>
                  </a:rPr>
                  <a:t>물품 보관중</a:t>
                </a:r>
  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</p:grpSp>
        <p:pic>
          <p:nvPicPr>
            <p:cNvPr id="32" name="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340" t="19330" r="19100" b="25870"/>
            <a:stretch>
              <a:fillRect/>
            </a:stretch>
          </p:blipFill>
          <p:spPr>
            <a:xfrm>
              <a:off x="8323142" y="1050012"/>
              <a:ext cx="972121" cy="823917"/>
            </a:xfrm>
            <a:prstGeom prst="rect">
              <a:avLst/>
            </a:prstGeom>
          </p:spPr>
        </p:pic>
        <p:pic>
          <p:nvPicPr>
            <p:cNvPr id="33" name="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340" t="19330" r="19100" b="25870"/>
            <a:stretch>
              <a:fillRect/>
            </a:stretch>
          </p:blipFill>
          <p:spPr>
            <a:xfrm>
              <a:off x="3933345" y="5872157"/>
              <a:ext cx="837262" cy="709617"/>
            </a:xfrm>
            <a:prstGeom prst="rect">
              <a:avLst/>
            </a:prstGeom>
          </p:spPr>
        </p:pic>
        <p:pic>
          <p:nvPicPr>
            <p:cNvPr id="34" name="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0"/>
                  </a:srgbClr>
                </a:clrTo>
              </a:clrChange>
            </a:blip>
            <a:srcRect l="9630" t="16880" r="9630" b="17040"/>
            <a:stretch>
              <a:fillRect/>
            </a:stretch>
          </p:blipFill>
          <p:spPr>
            <a:xfrm>
              <a:off x="3902512" y="4793086"/>
              <a:ext cx="868095" cy="789339"/>
            </a:xfrm>
            <a:prstGeom prst="rect">
              <a:avLst/>
            </a:prstGeom>
          </p:spPr>
        </p:pic>
        <p:sp>
          <p:nvSpPr>
            <p:cNvPr id="35" name=""/>
            <p:cNvSpPr txBox="1"/>
            <p:nvPr/>
          </p:nvSpPr>
          <p:spPr>
            <a:xfrm>
              <a:off x="5017113" y="3764280"/>
              <a:ext cx="5078533" cy="30251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아이템 상세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카테고리별 분류 제공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(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음료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신선식품 등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)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위험물품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유실물품 별도 제공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개인별 통계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종합 통계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(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안전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양호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위험 상태표기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)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실시간 유통기한 현황 및 유실 물품 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실시간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유통기한 임박 및 경과시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입고 물품 확인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관리자 지시사항 등 기타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</p:txBody>
        </p:sp>
        <p:pic>
          <p:nvPicPr>
            <p:cNvPr id="36" name="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550" t="27930" r="6770" b="28250"/>
            <a:stretch>
              <a:fillRect/>
            </a:stretch>
          </p:blipFill>
          <p:spPr>
            <a:xfrm>
              <a:off x="3854887" y="3866856"/>
              <a:ext cx="969700" cy="516653"/>
            </a:xfrm>
            <a:prstGeom prst="rect">
              <a:avLst/>
            </a:prstGeom>
          </p:spPr>
        </p:pic>
        <p:sp>
          <p:nvSpPr>
            <p:cNvPr id="37" name=""/>
            <p:cNvSpPr txBox="1"/>
            <p:nvPr/>
          </p:nvSpPr>
          <p:spPr>
            <a:xfrm>
              <a:off x="8323142" y="2116130"/>
              <a:ext cx="3868858" cy="130910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냉장고 업데이트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유통기한 연장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실시간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출고시 확인용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유실물품 발생시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"/>
            <p:cNvSpPr txBox="1"/>
            <p:nvPr/>
          </p:nvSpPr>
          <p:spPr>
            <a:xfrm>
              <a:off x="894376" y="2694483"/>
              <a:ext cx="2743440" cy="13060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AI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카메라 자동인식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냉장고별 자동입고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물품 개인화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바코드 등 인식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자동완성 기능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</p:txBody>
        </p:sp>
        <p:pic>
          <p:nvPicPr>
            <p:cNvPr id="39" name=""/>
            <p:cNvPicPr>
              <a:picLocks noChangeAspect="1"/>
            </p:cNvPicPr>
            <p:nvPr/>
          </p:nvPicPr>
          <p:blipFill rotWithShape="1">
            <a:blip r:embed="rId7"/>
            <a:srcRect l="19850" t="22110" r="20570" b="31550"/>
            <a:stretch>
              <a:fillRect/>
            </a:stretch>
          </p:blipFill>
          <p:spPr>
            <a:xfrm>
              <a:off x="1111448" y="1558771"/>
              <a:ext cx="1154648" cy="8670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7096580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상세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관리자용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간부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분대장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어플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9667875" y="6532562"/>
            <a:ext cx="2514599" cy="325438"/>
          </a:xfrm>
          <a:prstGeom prst="rect">
            <a:avLst/>
          </a:prstGeom>
          <a:solidFill>
            <a:srgbClr val="f9f9f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2" name=""/>
          <p:cNvGrpSpPr/>
          <p:nvPr/>
        </p:nvGrpSpPr>
        <p:grpSpPr>
          <a:xfrm rot="0">
            <a:off x="3647536" y="783280"/>
            <a:ext cx="8400078" cy="4464441"/>
            <a:chOff x="3228436" y="830905"/>
            <a:chExt cx="8400078" cy="4464441"/>
          </a:xfrm>
        </p:grpSpPr>
        <p:pic>
          <p:nvPicPr>
            <p:cNvPr id="41" name="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12370" t="16640" r="8030" b="10720"/>
            <a:stretch>
              <a:fillRect/>
            </a:stretch>
          </p:blipFill>
          <p:spPr>
            <a:xfrm>
              <a:off x="6569246" y="830905"/>
              <a:ext cx="5059268" cy="2708943"/>
            </a:xfrm>
            <a:prstGeom prst="rect">
              <a:avLst/>
            </a:prstGeom>
          </p:spPr>
        </p:pic>
        <p:pic>
          <p:nvPicPr>
            <p:cNvPr id="42" name=""/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40" t="10390" r="9210" b="4930"/>
            <a:stretch>
              <a:fillRect/>
            </a:stretch>
          </p:blipFill>
          <p:spPr>
            <a:xfrm>
              <a:off x="3228436" y="963087"/>
              <a:ext cx="1997908" cy="1726001"/>
            </a:xfrm>
            <a:prstGeom prst="rect">
              <a:avLst/>
            </a:prstGeom>
          </p:spPr>
        </p:pic>
        <p:cxnSp>
          <p:nvCxnSpPr>
            <p:cNvPr id="43" name=""/>
            <p:cNvCxnSpPr>
              <a:endCxn id="45" idx="0"/>
            </p:cNvCxnSpPr>
            <p:nvPr/>
          </p:nvCxnSpPr>
          <p:spPr>
            <a:xfrm>
              <a:off x="4345080" y="994250"/>
              <a:ext cx="2575779" cy="39089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"/>
            <p:cNvCxnSpPr>
              <a:endCxn id="45" idx="4"/>
            </p:cNvCxnSpPr>
            <p:nvPr/>
          </p:nvCxnSpPr>
          <p:spPr>
            <a:xfrm flipV="1">
              <a:off x="4443415" y="1593509"/>
              <a:ext cx="2477444" cy="966088"/>
            </a:xfrm>
            <a:prstGeom prst="lin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</p:cxnSp>
        <p:sp>
          <p:nvSpPr>
            <p:cNvPr id="45" name=""/>
            <p:cNvSpPr/>
            <p:nvPr/>
          </p:nvSpPr>
          <p:spPr>
            <a:xfrm>
              <a:off x="6816679" y="1385149"/>
              <a:ext cx="208360" cy="208360"/>
            </a:xfrm>
            <a:prstGeom prst="ellips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46" name=""/>
            <p:cNvSpPr/>
            <p:nvPr/>
          </p:nvSpPr>
          <p:spPr>
            <a:xfrm>
              <a:off x="3276062" y="963087"/>
              <a:ext cx="1691747" cy="1656977"/>
            </a:xfrm>
            <a:prstGeom prst="ellipse">
              <a:avLst/>
            </a:prstGeom>
            <a:noFill/>
            <a:ln w="28575" cap="flat" cmpd="sng" algn="ctr">
              <a:solidFill>
                <a:srgbClr val="8080ff"/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pic>
          <p:nvPicPr>
            <p:cNvPr id="47" name=""/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40" t="7970" r="18280" b="4930"/>
            <a:stretch>
              <a:fillRect/>
            </a:stretch>
          </p:blipFill>
          <p:spPr>
            <a:xfrm>
              <a:off x="5844809" y="2491391"/>
              <a:ext cx="1752979" cy="1775390"/>
            </a:xfrm>
            <a:prstGeom prst="rect">
              <a:avLst/>
            </a:prstGeom>
          </p:spPr>
        </p:pic>
        <p:cxnSp>
          <p:nvCxnSpPr>
            <p:cNvPr id="48" name=""/>
            <p:cNvCxnSpPr>
              <a:endCxn id="50" idx="2"/>
            </p:cNvCxnSpPr>
            <p:nvPr/>
          </p:nvCxnSpPr>
          <p:spPr>
            <a:xfrm flipV="1">
              <a:off x="6369743" y="1930268"/>
              <a:ext cx="1112815" cy="700921"/>
            </a:xfrm>
            <a:prstGeom prst="lin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</p:cxnSp>
        <p:cxnSp>
          <p:nvCxnSpPr>
            <p:cNvPr id="49" name=""/>
            <p:cNvCxnSpPr>
              <a:stCxn id="51" idx="6"/>
              <a:endCxn id="50" idx="5"/>
            </p:cNvCxnSpPr>
            <p:nvPr/>
          </p:nvCxnSpPr>
          <p:spPr>
            <a:xfrm rot="5400000" flipH="1" flipV="1">
              <a:off x="6935736" y="2654420"/>
              <a:ext cx="1375151" cy="74179"/>
            </a:xfrm>
            <a:prstGeom prst="lin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</p:cxnSp>
        <p:sp>
          <p:nvSpPr>
            <p:cNvPr id="50" name=""/>
            <p:cNvSpPr/>
            <p:nvPr/>
          </p:nvSpPr>
          <p:spPr>
            <a:xfrm>
              <a:off x="7482558" y="1826088"/>
              <a:ext cx="208360" cy="208360"/>
            </a:xfrm>
            <a:prstGeom prst="ellips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51" name=""/>
            <p:cNvSpPr/>
            <p:nvPr/>
          </p:nvSpPr>
          <p:spPr>
            <a:xfrm>
              <a:off x="5894475" y="2550597"/>
              <a:ext cx="1691747" cy="1656977"/>
            </a:xfrm>
            <a:prstGeom prst="ellipse">
              <a:avLst/>
            </a:prstGeom>
            <a:noFill/>
            <a:ln w="28575" cap="flat" cmpd="sng" algn="ctr">
              <a:solidFill>
                <a:srgbClr val="8080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pic>
          <p:nvPicPr>
            <p:cNvPr id="52" name=""/>
            <p:cNvPicPr/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40" t="7970" r="18280" b="4930"/>
            <a:stretch>
              <a:fillRect/>
            </a:stretch>
          </p:blipFill>
          <p:spPr>
            <a:xfrm>
              <a:off x="9622590" y="3519956"/>
              <a:ext cx="1752979" cy="1775390"/>
            </a:xfrm>
            <a:prstGeom prst="rect">
              <a:avLst/>
            </a:prstGeom>
          </p:spPr>
        </p:pic>
        <p:cxnSp>
          <p:nvCxnSpPr>
            <p:cNvPr id="53" name=""/>
            <p:cNvCxnSpPr>
              <a:endCxn id="55" idx="3"/>
            </p:cNvCxnSpPr>
            <p:nvPr/>
          </p:nvCxnSpPr>
          <p:spPr>
            <a:xfrm rot="16200000" flipV="1">
              <a:off x="7796177" y="2817539"/>
              <a:ext cx="2298265" cy="1585679"/>
            </a:xfrm>
            <a:prstGeom prst="lin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</p:cxnSp>
        <p:cxnSp>
          <p:nvCxnSpPr>
            <p:cNvPr id="54" name=""/>
            <p:cNvCxnSpPr>
              <a:endCxn id="55" idx="6"/>
            </p:cNvCxnSpPr>
            <p:nvPr/>
          </p:nvCxnSpPr>
          <p:spPr>
            <a:xfrm rot="10800000">
              <a:off x="8330317" y="2387580"/>
              <a:ext cx="2637226" cy="1324182"/>
            </a:xfrm>
            <a:prstGeom prst="lin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</p:cxnSp>
        <p:sp>
          <p:nvSpPr>
            <p:cNvPr id="55" name=""/>
            <p:cNvSpPr/>
            <p:nvPr/>
          </p:nvSpPr>
          <p:spPr>
            <a:xfrm>
              <a:off x="8121957" y="2283400"/>
              <a:ext cx="208360" cy="208360"/>
            </a:xfrm>
            <a:prstGeom prst="ellips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56" name=""/>
            <p:cNvSpPr/>
            <p:nvPr/>
          </p:nvSpPr>
          <p:spPr>
            <a:xfrm>
              <a:off x="9662732" y="3579162"/>
              <a:ext cx="1691747" cy="1656977"/>
            </a:xfrm>
            <a:prstGeom prst="ellipse">
              <a:avLst/>
            </a:prstGeom>
            <a:noFill/>
            <a:ln w="28575" cap="flat" cmpd="sng" algn="ctr">
              <a:solidFill>
                <a:srgbClr val="8080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grpSp>
        <p:nvGrpSpPr>
          <p:cNvPr id="57" name=""/>
          <p:cNvGrpSpPr/>
          <p:nvPr/>
        </p:nvGrpSpPr>
        <p:grpSpPr>
          <a:xfrm rot="0">
            <a:off x="236201" y="828675"/>
            <a:ext cx="6066113" cy="5287980"/>
            <a:chOff x="398126" y="674986"/>
            <a:chExt cx="6066113" cy="5287980"/>
          </a:xfrm>
        </p:grpSpPr>
        <p:pic>
          <p:nvPicPr>
            <p:cNvPr id="58" name="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340" t="19330" r="19100" b="25870"/>
            <a:stretch>
              <a:fillRect/>
            </a:stretch>
          </p:blipFill>
          <p:spPr>
            <a:xfrm>
              <a:off x="413542" y="3865641"/>
              <a:ext cx="837262" cy="709617"/>
            </a:xfrm>
            <a:prstGeom prst="rect">
              <a:avLst/>
            </a:prstGeom>
          </p:spPr>
        </p:pic>
        <p:pic>
          <p:nvPicPr>
            <p:cNvPr id="59" name="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0"/>
                  </a:srgbClr>
                </a:clrTo>
              </a:clrChange>
            </a:blip>
            <a:srcRect l="9630" t="16880" r="9630" b="17040"/>
            <a:stretch>
              <a:fillRect/>
            </a:stretch>
          </p:blipFill>
          <p:spPr>
            <a:xfrm>
              <a:off x="398126" y="2786570"/>
              <a:ext cx="868095" cy="789339"/>
            </a:xfrm>
            <a:prstGeom prst="rect">
              <a:avLst/>
            </a:prstGeom>
          </p:spPr>
        </p:pic>
        <p:sp>
          <p:nvSpPr>
            <p:cNvPr id="60" name=""/>
            <p:cNvSpPr txBox="1"/>
            <p:nvPr/>
          </p:nvSpPr>
          <p:spPr>
            <a:xfrm>
              <a:off x="1385706" y="2786568"/>
              <a:ext cx="5078533" cy="3023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냉장고별 통계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종합 통계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(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안전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양호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위험 상태표기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)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실시간 유통기한 현황 및 유실 물품 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실시간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유통기한 경과 후 방치시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미등록 물품 입고시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분대장 보고사항 등 기타알림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냉장고 조회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실시간 냉장고 물품 조회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물품 주인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유통기한 등 정보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</p:txBody>
        </p:sp>
        <p:grpSp>
          <p:nvGrpSpPr>
            <p:cNvPr id="61" name=""/>
            <p:cNvGrpSpPr/>
            <p:nvPr/>
          </p:nvGrpSpPr>
          <p:grpSpPr>
            <a:xfrm rot="0">
              <a:off x="600875" y="674986"/>
              <a:ext cx="1569660" cy="2055237"/>
              <a:chOff x="600875" y="941686"/>
              <a:chExt cx="1569660" cy="2055237"/>
            </a:xfrm>
          </p:grpSpPr>
          <p:pic>
            <p:nvPicPr>
              <p:cNvPr id="62" name=""/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0875" y="941686"/>
                <a:ext cx="1569660" cy="2055237"/>
              </a:xfrm>
              <a:prstGeom prst="rect">
                <a:avLst/>
              </a:prstGeom>
            </p:spPr>
          </p:pic>
          <p:sp>
            <p:nvSpPr>
              <p:cNvPr id="63" name=""/>
              <p:cNvSpPr txBox="1"/>
              <p:nvPr/>
            </p:nvSpPr>
            <p:spPr>
              <a:xfrm>
                <a:off x="741258" y="1843849"/>
                <a:ext cx="1288895" cy="338783"/>
              </a:xfrm>
              <a:prstGeom prst="rect">
                <a:avLst/>
              </a:prstGeom>
              <a:solidFill>
                <a:srgbClr val="ff9999">
                  <a:alpha val="100000"/>
                </a:srgbClr>
              </a:solidFill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Times New Roman"/>
                  </a:rPr>
                  <a:t>간부용 어플</a:t>
                </a:r>
  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</p:grpSp>
        <p:pic>
          <p:nvPicPr>
            <p:cNvPr id="64" name=""/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3542" y="4837456"/>
              <a:ext cx="925022" cy="1125510"/>
            </a:xfrm>
            <a:prstGeom prst="rect">
              <a:avLst/>
            </a:prstGeom>
          </p:spPr>
        </p:pic>
      </p:grpSp>
      <p:grpSp>
        <p:nvGrpSpPr>
          <p:cNvPr id="65" name=""/>
          <p:cNvGrpSpPr/>
          <p:nvPr/>
        </p:nvGrpSpPr>
        <p:grpSpPr>
          <a:xfrm rot="0">
            <a:off x="4586577" y="4425043"/>
            <a:ext cx="8050347" cy="2271032"/>
            <a:chOff x="5002503" y="4413613"/>
            <a:chExt cx="8050347" cy="2271032"/>
          </a:xfrm>
        </p:grpSpPr>
        <p:grpSp>
          <p:nvGrpSpPr>
            <p:cNvPr id="66" name=""/>
            <p:cNvGrpSpPr/>
            <p:nvPr/>
          </p:nvGrpSpPr>
          <p:grpSpPr>
            <a:xfrm rot="0">
              <a:off x="5002503" y="4413613"/>
              <a:ext cx="1569660" cy="2055237"/>
              <a:chOff x="677075" y="760711"/>
              <a:chExt cx="1569660" cy="2055237"/>
            </a:xfrm>
          </p:grpSpPr>
          <p:pic>
            <p:nvPicPr>
              <p:cNvPr id="67" name=""/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7075" y="760711"/>
                <a:ext cx="1569660" cy="2055237"/>
              </a:xfrm>
              <a:prstGeom prst="rect">
                <a:avLst/>
              </a:prstGeom>
            </p:spPr>
          </p:pic>
          <p:sp>
            <p:nvSpPr>
              <p:cNvPr id="68" name=""/>
              <p:cNvSpPr txBox="1"/>
              <p:nvPr/>
            </p:nvSpPr>
            <p:spPr>
              <a:xfrm>
                <a:off x="760308" y="1857063"/>
                <a:ext cx="1476184" cy="336480"/>
              </a:xfrm>
              <a:prstGeom prst="rect">
                <a:avLst/>
              </a:prstGeom>
              <a:solidFill>
                <a:srgbClr val="ff9999">
                  <a:alpha val="100000"/>
                </a:srgbClr>
              </a:solidFill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Times New Roman"/>
                  </a:rPr>
                  <a:t>분대장용 어플</a:t>
                </a:r>
  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</p:grpSp>
        <p:pic>
          <p:nvPicPr>
            <p:cNvPr id="69" name="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340" t="19330" r="19100" b="25870"/>
            <a:stretch>
              <a:fillRect/>
            </a:stretch>
          </p:blipFill>
          <p:spPr>
            <a:xfrm>
              <a:off x="6890549" y="5720236"/>
              <a:ext cx="837262" cy="709617"/>
            </a:xfrm>
            <a:prstGeom prst="rect">
              <a:avLst/>
            </a:prstGeom>
          </p:spPr>
        </p:pic>
        <p:pic>
          <p:nvPicPr>
            <p:cNvPr id="70" name="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0"/>
                  </a:srgbClr>
                </a:clrTo>
              </a:clrChange>
            </a:blip>
            <a:srcRect l="9630" t="16880" r="9630" b="17040"/>
            <a:stretch>
              <a:fillRect/>
            </a:stretch>
          </p:blipFill>
          <p:spPr>
            <a:xfrm>
              <a:off x="6859716" y="4641165"/>
              <a:ext cx="868095" cy="789339"/>
            </a:xfrm>
            <a:prstGeom prst="rect">
              <a:avLst/>
            </a:prstGeom>
          </p:spPr>
        </p:pic>
        <p:sp>
          <p:nvSpPr>
            <p:cNvPr id="71" name=""/>
            <p:cNvSpPr txBox="1"/>
            <p:nvPr/>
          </p:nvSpPr>
          <p:spPr>
            <a:xfrm>
              <a:off x="7974316" y="4641165"/>
              <a:ext cx="5078534" cy="2043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분대 통계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분대 냉장고 종합 통계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실시간 유통기한 현황 및 유실 물품 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실시간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분대원 물품 유통기한 경과시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해당분대에 미등록 물품 입고시 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관리자 지시사항 등 기타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092" y="3726484"/>
            <a:ext cx="27173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337c0e"/>
                </a:solidFill>
                <a:latin typeface="+mj-ea"/>
                <a:ea typeface="+mj-ea"/>
              </a:rPr>
              <a:t>개발 과정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22092" y="3429000"/>
            <a:ext cx="113699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2092" y="2300520"/>
            <a:ext cx="18791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337c0e"/>
                </a:solidFill>
                <a:latin typeface="+mj-ea"/>
                <a:ea typeface="+mj-ea"/>
              </a:rPr>
              <a:t>Part 4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1686379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직사각형 11"/>
          <p:cNvSpPr/>
          <p:nvPr/>
        </p:nvSpPr>
        <p:spPr>
          <a:xfrm>
            <a:off x="709683" y="1358616"/>
            <a:ext cx="6710984" cy="75593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본 프로젝트는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가지 세부 프로젝트로 구성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11"/>
          <p:cNvSpPr/>
          <p:nvPr/>
        </p:nvSpPr>
        <p:spPr>
          <a:xfrm>
            <a:off x="728734" y="2454575"/>
            <a:ext cx="8063534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메인 Mobile App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간부, 분대장, 용사용 UI 를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가지 별도로 제공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카메라와 연동된 서브앱과 통신하며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실시간 물품 정보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를 반영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직사각형 15"/>
          <p:cNvSpPr/>
          <p:nvPr/>
        </p:nvSpPr>
        <p:spPr>
          <a:xfrm>
            <a:off x="726011" y="4375409"/>
            <a:ext cx="8613262" cy="18145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카메라 + 서브 App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아두이노 회로 (메인보드 + LED + 블루투스 모듈 + 문열림 감지센서)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공기계 (카메라 모듈 + AI처리용 프로세서 + 블루투스 모듈)</a:t>
            </a:r>
            <a:endParaRPr xmlns:mc="http://schemas.openxmlformats.org/markup-compatibility/2006" xmlns:hp="http://schemas.haansoft.com/office/presentation/8.0" kumimoji="0" lang="ko-KR" altLang="en-US" sz="210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4867730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메인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(1)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설계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28734" y="1044875"/>
            <a:ext cx="8063534" cy="111788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App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정보구조도 작성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권한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기능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필요 정보 등을 사전에 명확히 설정함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8734" y="2288873"/>
            <a:ext cx="5049880" cy="4197713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287428"/>
            <a:ext cx="5060372" cy="4206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522015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메인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(2)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디자인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28734" y="1102025"/>
            <a:ext cx="5691116" cy="180368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Figma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로 진행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최대한 컴포넌트화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개발의 신속성 추구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메테리얼 디자인 가이드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공부하였으며 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한손사용성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시각적 명시성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고려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r="16060"/>
          <a:stretch>
            <a:fillRect/>
          </a:stretch>
        </p:blipFill>
        <p:spPr>
          <a:xfrm>
            <a:off x="6602187" y="1121349"/>
            <a:ext cx="5377525" cy="230765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901" y="3127441"/>
            <a:ext cx="11468099" cy="3730558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771525" y="3788724"/>
            <a:ext cx="4572000" cy="36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로그인 및 회원가입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  <p:sp>
        <p:nvSpPr>
          <p:cNvPr id="37" name=""/>
          <p:cNvSpPr/>
          <p:nvPr/>
        </p:nvSpPr>
        <p:spPr>
          <a:xfrm>
            <a:off x="842962" y="4155280"/>
            <a:ext cx="3904798" cy="1726406"/>
          </a:xfrm>
          <a:prstGeom prst="rect">
            <a:avLst/>
          </a:prstGeom>
          <a:noFill/>
          <a:ln w="28575">
            <a:solidFill>
              <a:srgbClr val="5a5a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5498306" y="4143374"/>
            <a:ext cx="2597945" cy="1928813"/>
          </a:xfrm>
          <a:prstGeom prst="rect">
            <a:avLst/>
          </a:prstGeom>
          <a:noFill/>
          <a:ln w="28575" cap="flat" cmpd="sng" algn="ctr">
            <a:solidFill>
              <a:srgbClr val="5a5a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422106" y="3776818"/>
            <a:ext cx="4572000" cy="36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통계제공 및 조회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  <p:sp>
        <p:nvSpPr>
          <p:cNvPr id="40" name=""/>
          <p:cNvSpPr/>
          <p:nvPr/>
        </p:nvSpPr>
        <p:spPr>
          <a:xfrm>
            <a:off x="8485258" y="3790872"/>
            <a:ext cx="2620890" cy="2483487"/>
          </a:xfrm>
          <a:prstGeom prst="rect">
            <a:avLst/>
          </a:prstGeom>
          <a:noFill/>
          <a:ln w="28575" cap="flat" cmpd="sng" algn="ctr">
            <a:solidFill>
              <a:srgbClr val="5a5a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8410575" y="3429000"/>
            <a:ext cx="3012160" cy="36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생활관 및 물품추가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6621236" y="909792"/>
            <a:ext cx="4572002" cy="36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컴포넌트 예시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4867730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메인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(3)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개발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28734" y="1039031"/>
            <a:ext cx="10025684" cy="130838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Github 방법론을 적극적으로 배우고 활용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논의할 사항에 대해 Issue를 개설하고 토의끝에 실제 코딩 commit + PR을 진행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2" name="직사각형 15"/>
          <p:cNvSpPr/>
          <p:nvPr/>
        </p:nvSpPr>
        <p:spPr>
          <a:xfrm>
            <a:off x="726011" y="2521714"/>
            <a:ext cx="7717912" cy="1269235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활동사항은 Notion 에 정리 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일회성이 아닌 연속적인 프로젝트를 위해 꼼꼼히 정리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직사각형 15"/>
          <p:cNvSpPr/>
          <p:nvPr/>
        </p:nvSpPr>
        <p:spPr>
          <a:xfrm>
            <a:off x="726011" y="3982719"/>
            <a:ext cx="7717912" cy="202412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Codespace에서 Flutter로 개발 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FrontEnd : Dart언어 기반 프레임 워크, Flutter를 사용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BackEnd : NoSQl기반의 DB, FireBase를 사용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Function : Google에서 제공한 MLkit를 사용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47338" y="2510926"/>
            <a:ext cx="3544662" cy="3479681"/>
          </a:xfrm>
          <a:prstGeom prst="rect">
            <a:avLst/>
          </a:prstGeom>
        </p:spPr>
      </p:pic>
      <p:grpSp>
        <p:nvGrpSpPr>
          <p:cNvPr id="43" name=""/>
          <p:cNvGrpSpPr/>
          <p:nvPr/>
        </p:nvGrpSpPr>
        <p:grpSpPr>
          <a:xfrm rot="0">
            <a:off x="757794" y="6076516"/>
            <a:ext cx="9598708" cy="512531"/>
            <a:chOff x="757794" y="5924117"/>
            <a:chExt cx="9598708" cy="512531"/>
          </a:xfrm>
        </p:grpSpPr>
        <p:pic>
          <p:nvPicPr>
            <p:cNvPr id="3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04225" y="6017947"/>
              <a:ext cx="1109275" cy="324871"/>
            </a:xfrm>
            <a:prstGeom prst="rect">
              <a:avLst/>
            </a:prstGeom>
          </p:spPr>
        </p:pic>
        <p:pic>
          <p:nvPicPr>
            <p:cNvPr id="3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48127" y="6010537"/>
              <a:ext cx="1061162" cy="339690"/>
            </a:xfrm>
            <a:prstGeom prst="rect">
              <a:avLst/>
            </a:prstGeom>
          </p:spPr>
        </p:pic>
        <p:pic>
          <p:nvPicPr>
            <p:cNvPr id="37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244787" y="6010537"/>
              <a:ext cx="1111715" cy="339690"/>
            </a:xfrm>
            <a:prstGeom prst="rect">
              <a:avLst/>
            </a:prstGeom>
          </p:spPr>
        </p:pic>
        <p:pic>
          <p:nvPicPr>
            <p:cNvPr id="38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3915" y="6017947"/>
              <a:ext cx="1066246" cy="324871"/>
            </a:xfrm>
            <a:prstGeom prst="rect">
              <a:avLst/>
            </a:prstGeom>
          </p:spPr>
        </p:pic>
        <p:pic>
          <p:nvPicPr>
            <p:cNvPr id="39" name=""/>
            <p:cNvPicPr>
              <a:picLocks noChangeAspect="1"/>
            </p:cNvPicPr>
            <p:nvPr/>
          </p:nvPicPr>
          <p:blipFill rotWithShape="1">
            <a:blip r:embed="rId7"/>
            <a:srcRect t="20040" b="14380"/>
            <a:stretch>
              <a:fillRect/>
            </a:stretch>
          </p:blipFill>
          <p:spPr>
            <a:xfrm>
              <a:off x="757794" y="5987946"/>
              <a:ext cx="880273" cy="384873"/>
            </a:xfrm>
            <a:prstGeom prst="rect">
              <a:avLst/>
            </a:prstGeom>
          </p:spPr>
        </p:pic>
        <p:pic>
          <p:nvPicPr>
            <p:cNvPr id="40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872693" y="5987946"/>
              <a:ext cx="1026329" cy="384873"/>
            </a:xfrm>
            <a:prstGeom prst="rect">
              <a:avLst/>
            </a:prstGeom>
          </p:spPr>
        </p:pic>
        <p:pic>
          <p:nvPicPr>
            <p:cNvPr id="41" name=""/>
            <p:cNvPicPr>
              <a:picLocks noChangeAspect="1"/>
            </p:cNvPicPr>
            <p:nvPr/>
          </p:nvPicPr>
          <p:blipFill rotWithShape="1">
            <a:blip r:embed="rId9"/>
            <a:srcRect t="16000" b="20550"/>
            <a:stretch>
              <a:fillRect/>
            </a:stretch>
          </p:blipFill>
          <p:spPr>
            <a:xfrm>
              <a:off x="3133648" y="5960655"/>
              <a:ext cx="1010721" cy="439455"/>
            </a:xfrm>
            <a:prstGeom prst="rect">
              <a:avLst/>
            </a:prstGeom>
          </p:spPr>
        </p:pic>
        <p:pic>
          <p:nvPicPr>
            <p:cNvPr id="42" name=""/>
            <p:cNvPicPr>
              <a:picLocks noChangeAspect="1"/>
            </p:cNvPicPr>
            <p:nvPr/>
          </p:nvPicPr>
          <p:blipFill rotWithShape="1">
            <a:blip r:embed="rId10"/>
            <a:srcRect t="9650" b="10520"/>
            <a:stretch>
              <a:fillRect/>
            </a:stretch>
          </p:blipFill>
          <p:spPr>
            <a:xfrm>
              <a:off x="4378996" y="5924117"/>
              <a:ext cx="690603" cy="5125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7" y="78057"/>
            <a:ext cx="6744157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서브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(AI Camera) 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(1)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설계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28734" y="1039031"/>
            <a:ext cx="7576397" cy="146078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아두이노 회로 설계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tabLst>
                <a:tab pos="2762250" algn="l"/>
              </a:tabLst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냉장고의 문열림을 감지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할 마그네틱 센서 + 냉장고에 설치할     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LED 조명 + 블루투스 통신모듈 까지 포함한 회로를 설계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2" name="직사각형 15"/>
          <p:cNvSpPr/>
          <p:nvPr/>
        </p:nvSpPr>
        <p:spPr>
          <a:xfrm>
            <a:off x="726011" y="2651507"/>
            <a:ext cx="5369989" cy="1402585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냉장고 시제품 설계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실제 카메라 모듈이 설치될 구도를 결정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시제품 제작을 위한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모식도 제작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직사각형 15"/>
          <p:cNvSpPr/>
          <p:nvPr/>
        </p:nvSpPr>
        <p:spPr>
          <a:xfrm>
            <a:off x="726011" y="4211320"/>
            <a:ext cx="5831962" cy="23479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서브 App 설게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개발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문열림 신호를 받아 카메라로 사진을 촬영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 AI로 처리 + 결과 서버전송을 담당하는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서브 App을 Figma로 디자인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메인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App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과 같은 환경에서 개발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2574" y="4204607"/>
            <a:ext cx="4933624" cy="2100942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0412" y="2651507"/>
            <a:ext cx="1861212" cy="1417720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55228" y="2651507"/>
            <a:ext cx="2307835" cy="1408340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4f5f7"/>
              </a:clrFrom>
              <a:clrTo>
                <a:srgbClr val="f4f5f7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9848563" y="1014259"/>
            <a:ext cx="2216890" cy="1974685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13324" y="1341495"/>
            <a:ext cx="1076703" cy="751449"/>
          </a:xfrm>
          <a:prstGeom prst="rect">
            <a:avLst/>
          </a:prstGeom>
        </p:spPr>
      </p:pic>
      <p:sp>
        <p:nvSpPr>
          <p:cNvPr id="49" name=""/>
          <p:cNvSpPr txBox="1"/>
          <p:nvPr/>
        </p:nvSpPr>
        <p:spPr>
          <a:xfrm>
            <a:off x="6773636" y="5938993"/>
            <a:ext cx="4572002" cy="36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디자인 예시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6487886" y="2710018"/>
            <a:ext cx="4572002" cy="366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시제품 모식도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8754836" y="852643"/>
            <a:ext cx="4572002" cy="3665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아두이노 회로도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79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56794" y="0"/>
            <a:ext cx="5835206" cy="6858000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20029" y="992460"/>
            <a:ext cx="5948145" cy="0"/>
          </a:xfrm>
          <a:prstGeom prst="line">
            <a:avLst/>
          </a:prstGeom>
          <a:ln w="762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0029" y="223015"/>
            <a:ext cx="10715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rgbClr val="337c0e"/>
                </a:solidFill>
              </a:rPr>
              <a:t>목차</a:t>
            </a:r>
            <a:endParaRPr lang="ko-KR" altLang="en-US" sz="3600" b="1">
              <a:solidFill>
                <a:srgbClr val="337c0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2990" y="500014"/>
            <a:ext cx="20507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337c0e"/>
                </a:solidFill>
              </a:rPr>
              <a:t>a table of contents</a:t>
            </a:r>
            <a:endParaRPr lang="ko-KR" altLang="en-US">
              <a:solidFill>
                <a:srgbClr val="337c0e"/>
              </a:solidFill>
            </a:endParaRPr>
          </a:p>
        </p:txBody>
      </p:sp>
      <p:grpSp>
        <p:nvGrpSpPr>
          <p:cNvPr id="28" name=""/>
          <p:cNvGrpSpPr/>
          <p:nvPr/>
        </p:nvGrpSpPr>
        <p:grpSpPr>
          <a:xfrm rot="0">
            <a:off x="1235711" y="1819373"/>
            <a:ext cx="4170679" cy="600957"/>
            <a:chOff x="1311911" y="1483113"/>
            <a:chExt cx="4170679" cy="600957"/>
          </a:xfrm>
        </p:grpSpPr>
        <p:sp>
          <p:nvSpPr>
            <p:cNvPr id="2" name="TextBox 1"/>
            <p:cNvSpPr txBox="1"/>
            <p:nvPr/>
          </p:nvSpPr>
          <p:spPr>
            <a:xfrm>
              <a:off x="1311911" y="1483113"/>
              <a:ext cx="427354" cy="6009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1</a:t>
              </a:r>
              <a:endParaRPr lang="ko-KR" altLang="en-US" sz="3400" b="1">
                <a:solidFill>
                  <a:srgbClr val="337c0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88937" y="1483113"/>
              <a:ext cx="4218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12887" y="1560056"/>
              <a:ext cx="2869703" cy="5116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개발동기 </a:t>
              </a:r>
              <a:r>
                <a:rPr lang="en-US" altLang="ko-KR" sz="2800" spc="-300">
                  <a:solidFill>
                    <a:srgbClr val="337c0e"/>
                  </a:solidFill>
                </a:rPr>
                <a:t>(Pain Point)</a:t>
              </a:r>
              <a:endParaRPr lang="en-US" altLang="ko-KR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27" name=""/>
          <p:cNvGrpSpPr/>
          <p:nvPr/>
        </p:nvGrpSpPr>
        <p:grpSpPr>
          <a:xfrm rot="0">
            <a:off x="1235711" y="2523229"/>
            <a:ext cx="3913504" cy="603374"/>
            <a:chOff x="1311911" y="2512373"/>
            <a:chExt cx="3913504" cy="603374"/>
          </a:xfrm>
        </p:grpSpPr>
        <p:sp>
          <p:nvSpPr>
            <p:cNvPr id="10" name="TextBox 9"/>
            <p:cNvSpPr txBox="1"/>
            <p:nvPr/>
          </p:nvSpPr>
          <p:spPr>
            <a:xfrm>
              <a:off x="1311911" y="2512373"/>
              <a:ext cx="427354" cy="6033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2</a:t>
              </a:r>
              <a:endParaRPr lang="ko-KR" altLang="en-US" sz="3400" b="1">
                <a:solidFill>
                  <a:srgbClr val="337c0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88937" y="2512374"/>
              <a:ext cx="4218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2887" y="2589317"/>
              <a:ext cx="2612528" cy="5125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개발목표 </a:t>
              </a:r>
              <a:r>
                <a:rPr lang="en-US" altLang="ko-KR" sz="2800" spc="-300">
                  <a:solidFill>
                    <a:srgbClr val="337c0e"/>
                  </a:solidFill>
                </a:rPr>
                <a:t>(Solution)</a:t>
              </a:r>
              <a:endParaRPr lang="en-US" altLang="ko-KR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26" name=""/>
          <p:cNvGrpSpPr/>
          <p:nvPr/>
        </p:nvGrpSpPr>
        <p:grpSpPr>
          <a:xfrm rot="0">
            <a:off x="1235711" y="3229502"/>
            <a:ext cx="3380104" cy="602814"/>
            <a:chOff x="1311911" y="3541634"/>
            <a:chExt cx="3380104" cy="602814"/>
          </a:xfrm>
        </p:grpSpPr>
        <p:sp>
          <p:nvSpPr>
            <p:cNvPr id="13" name="TextBox 12"/>
            <p:cNvSpPr txBox="1"/>
            <p:nvPr/>
          </p:nvSpPr>
          <p:spPr>
            <a:xfrm>
              <a:off x="1311911" y="3541633"/>
              <a:ext cx="427354" cy="6043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3</a:t>
              </a:r>
              <a:endParaRPr lang="ko-KR" altLang="en-US" sz="3400" b="1">
                <a:solidFill>
                  <a:srgbClr val="337c0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88937" y="3541635"/>
              <a:ext cx="4218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12887" y="3618578"/>
              <a:ext cx="2079128" cy="517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프로젝트 상세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25" name=""/>
          <p:cNvGrpSpPr/>
          <p:nvPr/>
        </p:nvGrpSpPr>
        <p:grpSpPr>
          <a:xfrm rot="0">
            <a:off x="1235711" y="3935215"/>
            <a:ext cx="2770504" cy="602252"/>
            <a:chOff x="1311911" y="4570895"/>
            <a:chExt cx="2770504" cy="602252"/>
          </a:xfrm>
        </p:grpSpPr>
        <p:sp>
          <p:nvSpPr>
            <p:cNvPr id="16" name="TextBox 15"/>
            <p:cNvSpPr txBox="1"/>
            <p:nvPr/>
          </p:nvSpPr>
          <p:spPr>
            <a:xfrm>
              <a:off x="1311911" y="4570895"/>
              <a:ext cx="427354" cy="602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4</a:t>
              </a:r>
              <a:endParaRPr lang="ko-KR" altLang="en-US" sz="3400" b="1">
                <a:solidFill>
                  <a:srgbClr val="337c0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8937" y="4570896"/>
              <a:ext cx="4218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12887" y="4647839"/>
              <a:ext cx="1469528" cy="5198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개발 과정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1235711" y="4640366"/>
            <a:ext cx="2713354" cy="601690"/>
            <a:chOff x="1311911" y="4448735"/>
            <a:chExt cx="2713354" cy="601690"/>
          </a:xfrm>
        </p:grpSpPr>
        <p:sp>
          <p:nvSpPr>
            <p:cNvPr id="19" name="TextBox 18"/>
            <p:cNvSpPr txBox="1"/>
            <p:nvPr/>
          </p:nvSpPr>
          <p:spPr>
            <a:xfrm>
              <a:off x="1311911" y="4448735"/>
              <a:ext cx="427354" cy="6019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5</a:t>
              </a:r>
              <a:endParaRPr lang="ko-KR" altLang="en-US" sz="3400" b="1">
                <a:solidFill>
                  <a:srgbClr val="337c0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88937" y="4448736"/>
              <a:ext cx="4218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12887" y="4525679"/>
              <a:ext cx="1412378" cy="519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기대효과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38" name=""/>
          <p:cNvGrpSpPr/>
          <p:nvPr/>
        </p:nvGrpSpPr>
        <p:grpSpPr>
          <a:xfrm rot="0">
            <a:off x="1232535" y="5344955"/>
            <a:ext cx="3992594" cy="605772"/>
            <a:chOff x="1308735" y="5364497"/>
            <a:chExt cx="3992594" cy="605772"/>
          </a:xfrm>
        </p:grpSpPr>
        <p:sp>
          <p:nvSpPr>
            <p:cNvPr id="30" name="TextBox 18"/>
            <p:cNvSpPr txBox="1"/>
            <p:nvPr/>
          </p:nvSpPr>
          <p:spPr>
            <a:xfrm>
              <a:off x="1308735" y="5364497"/>
              <a:ext cx="430530" cy="6057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6</a:t>
              </a:r>
              <a:endParaRPr lang="en-US" altLang="ko-KR" sz="3400" b="1">
                <a:solidFill>
                  <a:srgbClr val="337c0e"/>
                </a:solidFill>
              </a:endParaRPr>
            </a:p>
          </p:txBody>
        </p:sp>
        <p:sp>
          <p:nvSpPr>
            <p:cNvPr id="31" name="TextBox 19"/>
            <p:cNvSpPr txBox="1"/>
            <p:nvPr/>
          </p:nvSpPr>
          <p:spPr>
            <a:xfrm>
              <a:off x="1688937" y="5364497"/>
              <a:ext cx="421803" cy="3390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32" name="TextBox 20"/>
            <p:cNvSpPr txBox="1"/>
            <p:nvPr/>
          </p:nvSpPr>
          <p:spPr>
            <a:xfrm>
              <a:off x="2603848" y="5441441"/>
              <a:ext cx="2697481" cy="5197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비지니스 확장방안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37" name=""/>
          <p:cNvGrpSpPr/>
          <p:nvPr/>
        </p:nvGrpSpPr>
        <p:grpSpPr>
          <a:xfrm rot="0">
            <a:off x="1232535" y="6053625"/>
            <a:ext cx="3440143" cy="605774"/>
            <a:chOff x="1308735" y="5949603"/>
            <a:chExt cx="3440143" cy="605774"/>
          </a:xfrm>
        </p:grpSpPr>
        <p:sp>
          <p:nvSpPr>
            <p:cNvPr id="34" name="TextBox 18"/>
            <p:cNvSpPr txBox="1"/>
            <p:nvPr/>
          </p:nvSpPr>
          <p:spPr>
            <a:xfrm>
              <a:off x="1308735" y="5949603"/>
              <a:ext cx="430530" cy="605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7</a:t>
              </a:r>
              <a:endParaRPr lang="en-US" altLang="ko-KR" sz="3400" b="1">
                <a:solidFill>
                  <a:srgbClr val="337c0e"/>
                </a:solidFill>
              </a:endParaRPr>
            </a:p>
          </p:txBody>
        </p:sp>
        <p:sp>
          <p:nvSpPr>
            <p:cNvPr id="35" name="TextBox 19"/>
            <p:cNvSpPr txBox="1"/>
            <p:nvPr/>
          </p:nvSpPr>
          <p:spPr>
            <a:xfrm>
              <a:off x="1688937" y="5949604"/>
              <a:ext cx="421803" cy="3390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36" name="TextBox 20"/>
            <p:cNvSpPr txBox="1"/>
            <p:nvPr/>
          </p:nvSpPr>
          <p:spPr>
            <a:xfrm>
              <a:off x="2603848" y="6026548"/>
              <a:ext cx="2145030" cy="5193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배운점 및 소감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1235711" y="1110882"/>
            <a:ext cx="2465704" cy="605593"/>
            <a:chOff x="1311911" y="1483109"/>
            <a:chExt cx="2465704" cy="605593"/>
          </a:xfrm>
        </p:grpSpPr>
        <p:sp>
          <p:nvSpPr>
            <p:cNvPr id="41" name="TextBox 1"/>
            <p:cNvSpPr txBox="1"/>
            <p:nvPr/>
          </p:nvSpPr>
          <p:spPr>
            <a:xfrm>
              <a:off x="1311911" y="1483109"/>
              <a:ext cx="427354" cy="6055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0</a:t>
              </a:r>
              <a:endParaRPr lang="en-US" altLang="ko-KR" sz="3400" b="1">
                <a:solidFill>
                  <a:srgbClr val="337c0e"/>
                </a:solidFill>
              </a:endParaRPr>
            </a:p>
          </p:txBody>
        </p:sp>
        <p:sp>
          <p:nvSpPr>
            <p:cNvPr id="42" name="TextBox 5"/>
            <p:cNvSpPr txBox="1"/>
            <p:nvPr/>
          </p:nvSpPr>
          <p:spPr>
            <a:xfrm>
              <a:off x="1688937" y="1483112"/>
              <a:ext cx="421803" cy="3388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43" name="TextBox 6"/>
            <p:cNvSpPr txBox="1"/>
            <p:nvPr/>
          </p:nvSpPr>
          <p:spPr>
            <a:xfrm>
              <a:off x="2612887" y="1560055"/>
              <a:ext cx="1164728" cy="5198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팀 소개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7" y="78057"/>
            <a:ext cx="7449008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서브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(AI Camera) 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(2)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모듈제작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349248" y="1000930"/>
            <a:ext cx="7396784" cy="2028019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알고리즘 학습 시키기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MLkit를 활용하여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직접 찍은 200여장 사진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들을 학습 진행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직접 PX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에서 조사한 표본들을 참고하였고,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배경색깔을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흰색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으로 맞추는 등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변인을 통제함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2567" y="3811523"/>
            <a:ext cx="1773067" cy="1138543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30453" y="890467"/>
            <a:ext cx="2461547" cy="4076939"/>
          </a:xfrm>
          <a:prstGeom prst="rect">
            <a:avLst/>
          </a:prstGeom>
        </p:spPr>
      </p:pic>
      <p:sp>
        <p:nvSpPr>
          <p:cNvPr id="49" name=""/>
          <p:cNvSpPr txBox="1"/>
          <p:nvPr/>
        </p:nvSpPr>
        <p:spPr>
          <a:xfrm>
            <a:off x="10153310" y="4920207"/>
            <a:ext cx="4572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PX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표본리스트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33870" y="2399824"/>
            <a:ext cx="1808858" cy="1384417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12711" y="1019174"/>
            <a:ext cx="1838322" cy="1334452"/>
          </a:xfrm>
          <a:prstGeom prst="rect">
            <a:avLst/>
          </a:prstGeom>
        </p:spPr>
      </p:pic>
      <p:sp>
        <p:nvSpPr>
          <p:cNvPr id="46" name=""/>
          <p:cNvSpPr txBox="1"/>
          <p:nvPr/>
        </p:nvSpPr>
        <p:spPr>
          <a:xfrm>
            <a:off x="7821385" y="4948009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학습사진 예시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1570" y="2123238"/>
            <a:ext cx="933449" cy="832232"/>
          </a:xfrm>
          <a:prstGeom prst="rect">
            <a:avLst/>
          </a:prstGeom>
        </p:spPr>
      </p:pic>
      <p:sp>
        <p:nvSpPr>
          <p:cNvPr id="55" name="직사각형 15"/>
          <p:cNvSpPr/>
          <p:nvPr/>
        </p:nvSpPr>
        <p:spPr>
          <a:xfrm>
            <a:off x="345010" y="3172784"/>
            <a:ext cx="7383846" cy="1253956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냉장고 제작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알고리즘 업로드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박스를 냉장고로 만들고 회로를 설치 하였음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7"/>
          <a:srcRect b="50160"/>
          <a:stretch>
            <a:fillRect/>
          </a:stretch>
        </p:blipFill>
        <p:spPr>
          <a:xfrm>
            <a:off x="3136023" y="4558246"/>
            <a:ext cx="2798052" cy="1924296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34963" y="4552407"/>
            <a:ext cx="2672043" cy="1954583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9"/>
          <a:srcRect b="650"/>
          <a:stretch>
            <a:fillRect/>
          </a:stretch>
        </p:blipFill>
        <p:spPr>
          <a:xfrm>
            <a:off x="6096000" y="4547359"/>
            <a:ext cx="1624560" cy="1958471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1570" y="3429000"/>
            <a:ext cx="933449" cy="832232"/>
          </a:xfrm>
          <a:prstGeom prst="rect">
            <a:avLst/>
          </a:prstGeom>
        </p:spPr>
      </p:pic>
      <p:sp>
        <p:nvSpPr>
          <p:cNvPr id="60" name=""/>
          <p:cNvSpPr txBox="1"/>
          <p:nvPr/>
        </p:nvSpPr>
        <p:spPr>
          <a:xfrm>
            <a:off x="688521" y="649160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문열림 감지센서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3616778" y="649160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설치된 회로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5953125" y="649160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작동시험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7" y="78057"/>
            <a:ext cx="6744157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서브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(AI Camera) 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(3)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결합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28734" y="1357437"/>
            <a:ext cx="10025684" cy="130838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카메라(서브App) + 냉장고 결합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실제 물품을 넣고 빼면서 작동실시간으로 인식이 되는지 검증 -&gt; 시연영상 참고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49" name=""/>
          <p:cNvGrpSpPr/>
          <p:nvPr/>
        </p:nvGrpSpPr>
        <p:grpSpPr>
          <a:xfrm rot="0">
            <a:off x="304637" y="3043977"/>
            <a:ext cx="11582725" cy="3060382"/>
            <a:chOff x="279430" y="2853476"/>
            <a:chExt cx="11582725" cy="3060382"/>
          </a:xfrm>
        </p:grpSpPr>
        <p:pic>
          <p:nvPicPr>
            <p:cNvPr id="47" name=""/>
            <p:cNvPicPr>
              <a:picLocks noChangeAspect="1"/>
            </p:cNvPicPr>
            <p:nvPr/>
          </p:nvPicPr>
          <p:blipFill rotWithShape="1">
            <a:blip r:embed="rId2"/>
            <a:srcRect r="5220"/>
            <a:stretch>
              <a:fillRect/>
            </a:stretch>
          </p:blipFill>
          <p:spPr>
            <a:xfrm>
              <a:off x="4221997" y="2853476"/>
              <a:ext cx="3748005" cy="3060382"/>
            </a:xfrm>
            <a:prstGeom prst="rect">
              <a:avLst/>
            </a:prstGeom>
          </p:spPr>
        </p:pic>
        <p:pic>
          <p:nvPicPr>
            <p:cNvPr id="48" name=""/>
            <p:cNvPicPr>
              <a:picLocks noChangeAspect="1"/>
            </p:cNvPicPr>
            <p:nvPr/>
          </p:nvPicPr>
          <p:blipFill rotWithShape="1">
            <a:blip r:embed="rId3"/>
            <a:srcRect l="3690" r="5280"/>
            <a:stretch>
              <a:fillRect/>
            </a:stretch>
          </p:blipFill>
          <p:spPr>
            <a:xfrm>
              <a:off x="8112054" y="2853476"/>
              <a:ext cx="3750102" cy="3060382"/>
            </a:xfrm>
            <a:prstGeom prst="rect">
              <a:avLst/>
            </a:prstGeom>
          </p:spPr>
        </p:pic>
        <p:pic>
          <p:nvPicPr>
            <p:cNvPr id="46" name=""/>
            <p:cNvPicPr>
              <a:picLocks noChangeAspect="1"/>
            </p:cNvPicPr>
            <p:nvPr/>
          </p:nvPicPr>
          <p:blipFill rotWithShape="1">
            <a:blip r:embed="rId4"/>
            <a:srcRect l="6950" r="3090"/>
            <a:stretch>
              <a:fillRect/>
            </a:stretch>
          </p:blipFill>
          <p:spPr>
            <a:xfrm>
              <a:off x="279430" y="2853476"/>
              <a:ext cx="3800515" cy="3060382"/>
            </a:xfrm>
            <a:prstGeom prst="rect">
              <a:avLst/>
            </a:prstGeom>
          </p:spPr>
        </p:pic>
      </p:grpSp>
      <p:sp>
        <p:nvSpPr>
          <p:cNvPr id="50" name=""/>
          <p:cNvSpPr txBox="1"/>
          <p:nvPr/>
        </p:nvSpPr>
        <p:spPr>
          <a:xfrm>
            <a:off x="1181100" y="609101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인식대기중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135562" y="609101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실시간 인식완료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9204100" y="609101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물품 출고시 인식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4822592" y="3191225"/>
            <a:ext cx="2545948" cy="81689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기대효과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</p:txBody>
      </p:sp>
      <p:cxnSp>
        <p:nvCxnSpPr>
          <p:cNvPr id="15" name="직선 연결선 4"/>
          <p:cNvCxnSpPr/>
          <p:nvPr/>
        </p:nvCxnSpPr>
        <p:spPr>
          <a:xfrm>
            <a:off x="4822592" y="2893741"/>
            <a:ext cx="7369408" cy="0"/>
          </a:xfrm>
          <a:prstGeom prst="line">
            <a:avLst/>
          </a:prstGeom>
          <a:noFill/>
          <a:ln w="165100" cap="flat" cmpd="sng" algn="ctr">
            <a:solidFill>
              <a:srgbClr val="ffb200">
                <a:alpha val="100000"/>
              </a:srgbClr>
            </a:solidFill>
            <a:prstDash val="solid"/>
            <a:miter/>
          </a:ln>
        </p:spPr>
      </p:cxnSp>
      <p:sp>
        <p:nvSpPr>
          <p:cNvPr id="16" name="TextBox 5"/>
          <p:cNvSpPr txBox="1"/>
          <p:nvPr/>
        </p:nvSpPr>
        <p:spPr>
          <a:xfrm>
            <a:off x="4822592" y="1765261"/>
            <a:ext cx="1879198" cy="83099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Part 5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1610179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기대효과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4" name=""/>
          <p:cNvGrpSpPr/>
          <p:nvPr/>
        </p:nvGrpSpPr>
        <p:grpSpPr>
          <a:xfrm rot="0">
            <a:off x="957334" y="1211881"/>
            <a:ext cx="10026316" cy="1329388"/>
            <a:chOff x="957334" y="1059482"/>
            <a:chExt cx="10026316" cy="1329388"/>
          </a:xfrm>
        </p:grpSpPr>
        <p:grpSp>
          <p:nvGrpSpPr>
            <p:cNvPr id="25" name=""/>
            <p:cNvGrpSpPr/>
            <p:nvPr/>
          </p:nvGrpSpPr>
          <p:grpSpPr>
            <a:xfrm rot="0">
              <a:off x="957334" y="1059482"/>
              <a:ext cx="10026316" cy="508284"/>
              <a:chOff x="957333" y="1059484"/>
              <a:chExt cx="10026316" cy="508284"/>
            </a:xfrm>
          </p:grpSpPr>
          <p:sp>
            <p:nvSpPr>
              <p:cNvPr id="26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rgbClr val="ccdce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27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rgbClr val="f2f2f2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28" name="TextBox 13"/>
              <p:cNvSpPr txBox="1"/>
              <p:nvPr/>
            </p:nvSpPr>
            <p:spPr>
              <a:xfrm>
                <a:off x="1089660" y="1087907"/>
                <a:ext cx="344805" cy="424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  <a:solidFill>
                      <a:srgbClr val="595959"/>
                    </a:solidFill>
                    <a:latin typeface="Pretendard ExtraBold"/>
                    <a:ea typeface="Pretendard ExtraBold"/>
                  </a:rPr>
                  <a:t>1</a:t>
                </a:r>
    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Pretendard ExtraBold"/>
                  <a:ea typeface="Pretendard ExtraBold"/>
                </a:endParaRPr>
              </a:p>
            </p:txBody>
          </p:sp>
          <p:sp>
            <p:nvSpPr>
              <p:cNvPr id="29" name="TextBox 14"/>
              <p:cNvSpPr txBox="1"/>
              <p:nvPr/>
            </p:nvSpPr>
            <p:spPr>
              <a:xfrm>
                <a:off x="1659054" y="1087908"/>
                <a:ext cx="3137736" cy="424664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Pretendard"/>
                    <a:ea typeface="Pretendard"/>
                    <a:cs typeface="Pretendard"/>
                  </a:rPr>
                  <a:t>부대 전투력 상승에 기여</a:t>
                </a:r>
    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sp>
          <p:nvSpPr>
            <p:cNvPr id="30" name=""/>
            <p:cNvSpPr txBox="1"/>
            <p:nvPr/>
          </p:nvSpPr>
          <p:spPr>
            <a:xfrm>
              <a:off x="1428749" y="1693545"/>
              <a:ext cx="9540875" cy="6953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신선식품의 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체계적인 관리</a:t>
              </a: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를 통해 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"장염, 식중독"</a:t>
              </a: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등의</a:t>
              </a:r>
  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질병을 예방할  수 있어 부대 전투력 상승에 기여</a:t>
              </a:r>
  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1" name=""/>
          <p:cNvGrpSpPr/>
          <p:nvPr/>
        </p:nvGrpSpPr>
        <p:grpSpPr>
          <a:xfrm rot="0">
            <a:off x="957334" y="3023062"/>
            <a:ext cx="10026316" cy="1328434"/>
            <a:chOff x="957334" y="2794939"/>
            <a:chExt cx="10026316" cy="1328434"/>
          </a:xfrm>
        </p:grpSpPr>
        <p:grpSp>
          <p:nvGrpSpPr>
            <p:cNvPr id="32" name=""/>
            <p:cNvGrpSpPr/>
            <p:nvPr/>
          </p:nvGrpSpPr>
          <p:grpSpPr>
            <a:xfrm rot="0">
              <a:off x="957334" y="2794939"/>
              <a:ext cx="10026316" cy="508284"/>
              <a:chOff x="957333" y="1059484"/>
              <a:chExt cx="10026316" cy="508284"/>
            </a:xfrm>
          </p:grpSpPr>
          <p:sp>
            <p:nvSpPr>
              <p:cNvPr id="33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rgbClr val="fde0b6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34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rgbClr val="f2f2f2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35" name="TextBox 13"/>
              <p:cNvSpPr txBox="1"/>
              <p:nvPr/>
            </p:nvSpPr>
            <p:spPr>
              <a:xfrm>
                <a:off x="1089660" y="1087914"/>
                <a:ext cx="344805" cy="4246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  <a:solidFill>
                      <a:srgbClr val="595959"/>
                    </a:solidFill>
                    <a:latin typeface="Pretendard ExtraBold"/>
                    <a:ea typeface="Pretendard ExtraBold"/>
                  </a:rPr>
                  <a:t>2</a:t>
                </a:r>
    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Pretendard ExtraBold"/>
                  <a:ea typeface="Pretendard ExtraBold"/>
                </a:endParaRPr>
              </a:p>
            </p:txBody>
          </p:sp>
          <p:sp>
            <p:nvSpPr>
              <p:cNvPr id="36" name="TextBox 14"/>
              <p:cNvSpPr txBox="1"/>
              <p:nvPr/>
            </p:nvSpPr>
            <p:spPr>
              <a:xfrm>
                <a:off x="1659055" y="1087915"/>
                <a:ext cx="4642685" cy="42465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Pretendard"/>
                    <a:ea typeface="Pretendard"/>
                    <a:cs typeface="Pretendard"/>
                  </a:rPr>
                  <a:t>효율적인 신선식품 관리 및 유실방지 </a:t>
                </a:r>
    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sp>
          <p:nvSpPr>
            <p:cNvPr id="37" name=""/>
            <p:cNvSpPr txBox="1"/>
            <p:nvPr/>
          </p:nvSpPr>
          <p:spPr>
            <a:xfrm>
              <a:off x="1428749" y="3429000"/>
              <a:ext cx="9540875" cy="69437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불편한 이름 주기법 및 수출대장 작성법이 개선되어 효율적인 관리가 가능</a:t>
              </a:r>
  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또한 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실시간 추적 및 알림 서비스</a:t>
              </a: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로 유실사고도 효과적으로 방지</a:t>
              </a:r>
  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8" name=""/>
          <p:cNvGrpSpPr/>
          <p:nvPr/>
        </p:nvGrpSpPr>
        <p:grpSpPr>
          <a:xfrm rot="0">
            <a:off x="957334" y="4833288"/>
            <a:ext cx="10026316" cy="1270332"/>
            <a:chOff x="957334" y="4833288"/>
            <a:chExt cx="10026316" cy="1270332"/>
          </a:xfrm>
        </p:grpSpPr>
        <p:grpSp>
          <p:nvGrpSpPr>
            <p:cNvPr id="39" name=""/>
            <p:cNvGrpSpPr/>
            <p:nvPr/>
          </p:nvGrpSpPr>
          <p:grpSpPr>
            <a:xfrm rot="0">
              <a:off x="957334" y="4833288"/>
              <a:ext cx="10026316" cy="508284"/>
              <a:chOff x="957333" y="1059484"/>
              <a:chExt cx="10026316" cy="508284"/>
            </a:xfrm>
          </p:grpSpPr>
          <p:sp>
            <p:nvSpPr>
              <p:cNvPr id="40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rgbClr val="f2babb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41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rgbClr val="f2f2f2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42" name="TextBox 13"/>
              <p:cNvSpPr txBox="1"/>
              <p:nvPr/>
            </p:nvSpPr>
            <p:spPr>
              <a:xfrm>
                <a:off x="1089660" y="1087913"/>
                <a:ext cx="344805" cy="4246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  <a:solidFill>
                      <a:srgbClr val="595959"/>
                    </a:solidFill>
                    <a:latin typeface="Pretendard ExtraBold"/>
                    <a:ea typeface="Pretendard ExtraBold"/>
                  </a:rPr>
                  <a:t>3</a:t>
                </a:r>
    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Pretendard ExtraBold"/>
                  <a:ea typeface="Pretendard ExtraBold"/>
                </a:endParaRPr>
              </a:p>
            </p:txBody>
          </p:sp>
          <p:sp>
            <p:nvSpPr>
              <p:cNvPr id="43" name="TextBox 14"/>
              <p:cNvSpPr txBox="1"/>
              <p:nvPr/>
            </p:nvSpPr>
            <p:spPr>
              <a:xfrm>
                <a:off x="1659052" y="1087914"/>
                <a:ext cx="3328238" cy="42465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Pretendard"/>
                    <a:ea typeface="Pretendard"/>
                    <a:cs typeface="Pretendard"/>
                  </a:rPr>
                  <a:t>불필요한 인력낭비 최소화</a:t>
                </a:r>
    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sp>
          <p:nvSpPr>
            <p:cNvPr id="44" name=""/>
            <p:cNvSpPr txBox="1"/>
            <p:nvPr/>
          </p:nvSpPr>
          <p:spPr>
            <a:xfrm>
              <a:off x="1428749" y="5467349"/>
              <a:ext cx="9540875" cy="6362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간부님들의 입장에서, 일일이 돌아다니지 않고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App을 통해 냉장고 상태 파악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가능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따라서 냉장고를 청결하게 관리하도록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자주 + 쉽게 지시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가능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4216802" y="4023967"/>
            <a:ext cx="5085313" cy="83099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비지니스 확장방안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</p:txBody>
      </p:sp>
      <p:cxnSp>
        <p:nvCxnSpPr>
          <p:cNvPr id="8" name="직선 연결선 4"/>
          <p:cNvCxnSpPr/>
          <p:nvPr/>
        </p:nvCxnSpPr>
        <p:spPr>
          <a:xfrm flipV="1">
            <a:off x="4216802" y="3721554"/>
            <a:ext cx="7975198" cy="4929"/>
          </a:xfrm>
          <a:prstGeom prst="line">
            <a:avLst/>
          </a:prstGeom>
          <a:noFill/>
          <a:ln w="165100" cap="flat" cmpd="sng" algn="ctr">
            <a:solidFill>
              <a:srgbClr val="ffb200">
                <a:alpha val="100000"/>
              </a:srgbClr>
            </a:solidFill>
            <a:prstDash val="solid"/>
            <a:miter/>
          </a:ln>
        </p:spPr>
      </p:cxnSp>
      <p:sp>
        <p:nvSpPr>
          <p:cNvPr id="9" name="TextBox 5"/>
          <p:cNvSpPr txBox="1"/>
          <p:nvPr/>
        </p:nvSpPr>
        <p:spPr>
          <a:xfrm>
            <a:off x="4216802" y="2598003"/>
            <a:ext cx="1884912" cy="81956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Part 6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19"/>
          <p:cNvSpPr/>
          <p:nvPr/>
        </p:nvSpPr>
        <p:spPr>
          <a:xfrm>
            <a:off x="709679" y="1467191"/>
            <a:ext cx="5691121" cy="794033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골목식당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의 냉장고를 부탁해!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11"/>
          <p:cNvSpPr/>
          <p:nvPr/>
        </p:nvSpPr>
        <p:spPr>
          <a:xfrm>
            <a:off x="728734" y="2740325"/>
            <a:ext cx="8368334" cy="187988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프렌차이즈가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아닌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골목식당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전국 자영업자 550만명중 65%인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300만명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 해당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우리 장병들과 다를 바 없이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식사재 관리 문제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에 어려움을 겪음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체계적이지 않은 관리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로 위생문제 多 → 그럼에도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개선이 쉽지 X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직사각형 15"/>
          <p:cNvSpPr/>
          <p:nvPr/>
        </p:nvSpPr>
        <p:spPr>
          <a:xfrm>
            <a:off x="726011" y="4794509"/>
            <a:ext cx="9108562" cy="156692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부대냉장고 관리 경험을 바탕으로 확장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식당 특성에 맞게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AI 인식 개선 + 기술적용 과정에서의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단가를 낮춘다면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골목식당 사장님들께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실질적 도움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 될 수 있을 것임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6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8" y="78057"/>
            <a:ext cx="8677732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비지니스 확장방안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안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골목식당의 냉장고를 부탁해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!)</a:t>
            </a:r>
            <a:endParaRPr lang="en-US" altLang="ko-KR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14388" y="993245"/>
            <a:ext cx="4532739" cy="2321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19"/>
          <p:cNvSpPr/>
          <p:nvPr/>
        </p:nvSpPr>
        <p:spPr>
          <a:xfrm>
            <a:off x="709679" y="1276691"/>
            <a:ext cx="7348471" cy="984533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장병들의 월급을 부탁해!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2025년 기준 실질 병사 월급이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205만원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에 달하는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사회적 흐름에 주목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11"/>
          <p:cNvSpPr/>
          <p:nvPr/>
        </p:nvSpPr>
        <p:spPr>
          <a:xfrm>
            <a:off x="728734" y="2740325"/>
            <a:ext cx="10159034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장병들을 위한 금융 플랫폼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물품 입고시 선택적으로 인식하는 PX영수증은 장병들의 소비Data임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이를 활용하여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장병용 가계부 서비스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및 소비습관 개선 서비스를 제공할 수 있음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직사각형 15"/>
          <p:cNvSpPr/>
          <p:nvPr/>
        </p:nvSpPr>
        <p:spPr>
          <a:xfrm>
            <a:off x="726011" y="4546859"/>
            <a:ext cx="10175362" cy="18145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충분한 사용자가 모인다면?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본 서비스는 단순한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가계부 작성 서비스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에서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한단계 나아갈 수 있음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40만명의 의무복무장병들의 경제적 합의력이 본서비스에서 생기게 됨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이에 본 서비스는 은행들이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공개적으로 금리를 경쟁하는 플랫폼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으로 발전가능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6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6" y="78057"/>
            <a:ext cx="7972882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비지니스 확장방안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안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장병들의 월급을 부탁해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!)</a:t>
            </a:r>
            <a:endParaRPr lang="en-US" altLang="ko-KR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3" name=""/>
          <p:cNvGrpSpPr/>
          <p:nvPr/>
        </p:nvGrpSpPr>
        <p:grpSpPr>
          <a:xfrm rot="0">
            <a:off x="8492332" y="1008368"/>
            <a:ext cx="3049765" cy="1451266"/>
            <a:chOff x="4688229" y="1545757"/>
            <a:chExt cx="2086657" cy="1062187"/>
          </a:xfrm>
        </p:grpSpPr>
        <p:pic>
          <p:nvPicPr>
            <p:cNvPr id="34" name=""/>
            <p:cNvPicPr>
              <a:picLocks noChangeAspect="1"/>
            </p:cNvPicPr>
            <p:nvPr/>
          </p:nvPicPr>
          <p:blipFill rotWithShape="1">
            <a:blip r:embed="rId2"/>
            <a:srcRect l="83910"/>
            <a:stretch>
              <a:fillRect/>
            </a:stretch>
          </p:blipFill>
          <p:spPr>
            <a:xfrm>
              <a:off x="6112558" y="1545757"/>
              <a:ext cx="662328" cy="1062187"/>
            </a:xfrm>
            <a:prstGeom prst="rect">
              <a:avLst/>
            </a:prstGeom>
          </p:spPr>
        </p:pic>
        <p:pic>
          <p:nvPicPr>
            <p:cNvPr id="35" name=""/>
            <p:cNvPicPr>
              <a:picLocks noChangeAspect="1"/>
            </p:cNvPicPr>
            <p:nvPr/>
          </p:nvPicPr>
          <p:blipFill rotWithShape="1">
            <a:blip r:embed="rId3"/>
            <a:srcRect r="65390"/>
            <a:stretch>
              <a:fillRect/>
            </a:stretch>
          </p:blipFill>
          <p:spPr>
            <a:xfrm>
              <a:off x="4688229" y="1545757"/>
              <a:ext cx="1424329" cy="106218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2092" y="3726484"/>
            <a:ext cx="406994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337c0e"/>
                </a:solidFill>
                <a:latin typeface="+mj-ea"/>
                <a:ea typeface="+mj-ea"/>
              </a:rPr>
              <a:t>배운점 및 소감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>
            <a:endCxn id="3" idx="3"/>
          </p:cNvCxnSpPr>
          <p:nvPr/>
        </p:nvCxnSpPr>
        <p:spPr>
          <a:xfrm>
            <a:off x="822092" y="3429000"/>
            <a:ext cx="113699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2092" y="2300520"/>
            <a:ext cx="18791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337c0e"/>
                </a:solidFill>
                <a:latin typeface="+mj-ea"/>
                <a:ea typeface="+mj-ea"/>
              </a:rPr>
              <a:t>Part 7</a:t>
            </a:r>
            <a:endParaRPr lang="en-US" altLang="ko-KR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7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247695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배운점 및 소감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3" name=""/>
          <p:cNvGrpSpPr/>
          <p:nvPr/>
        </p:nvGrpSpPr>
        <p:grpSpPr>
          <a:xfrm rot="0">
            <a:off x="957334" y="1059484"/>
            <a:ext cx="10026316" cy="1538936"/>
            <a:chOff x="957334" y="1059484"/>
            <a:chExt cx="10026316" cy="1538936"/>
          </a:xfrm>
        </p:grpSpPr>
        <p:grpSp>
          <p:nvGrpSpPr>
            <p:cNvPr id="28" name=""/>
            <p:cNvGrpSpPr/>
            <p:nvPr/>
          </p:nvGrpSpPr>
          <p:grpSpPr>
            <a:xfrm rot="0">
              <a:off x="957334" y="1059484"/>
              <a:ext cx="10026316" cy="508284"/>
              <a:chOff x="957333" y="1059484"/>
              <a:chExt cx="10026316" cy="50828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89660" y="1087914"/>
                <a:ext cx="344805" cy="4246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1</a:t>
                </a:r>
                <a:endParaRPr lang="en-US" altLang="ko-KR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659054" y="1087915"/>
                <a:ext cx="5604711" cy="42465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lvl="0">
                  <a:spcBef>
                    <a:spcPts val="0"/>
                  </a:spcBef>
                  <a:defRPr/>
                </a:pPr>
                <a:r>
                  <a:rPr lang="en-US" altLang="ko-KR" sz="2200" b="1">
                    <a:solidFill>
                      <a:schemeClr val="tx1"/>
                    </a:solidFill>
                  </a:rPr>
                  <a:t>IoT</a:t>
                </a:r>
                <a:r>
                  <a:rPr lang="ko-KR" altLang="en-US" sz="2200" b="1">
                    <a:solidFill>
                      <a:schemeClr val="tx1"/>
                    </a:solidFill>
                  </a:rPr>
                  <a:t>와 </a:t>
                </a:r>
                <a:r>
                  <a:rPr lang="en-US" altLang="ko-KR" sz="2200" b="1">
                    <a:solidFill>
                      <a:schemeClr val="tx1"/>
                    </a:solidFill>
                  </a:rPr>
                  <a:t>AI</a:t>
                </a:r>
                <a:r>
                  <a:rPr lang="ko-KR" altLang="en-US" sz="2200" b="1">
                    <a:solidFill>
                      <a:schemeClr val="tx1"/>
                    </a:solidFill>
                  </a:rPr>
                  <a:t>를 활용한 프로젝트를 직접 구현하다</a:t>
                </a:r>
                <a:endParaRPr lang="ko-KR" altLang="en-US" sz="22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"/>
            <p:cNvSpPr txBox="1"/>
            <p:nvPr/>
          </p:nvSpPr>
          <p:spPr>
            <a:xfrm>
              <a:off x="1428749" y="1693545"/>
              <a:ext cx="9540875" cy="9048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처음 기획할때만 해도, </a:t>
              </a:r>
              <a:r>
                <a:rPr lang="ko-KR" altLang="en-US" b="1"/>
                <a:t>“어떻게 자동으로 물건을 인식하게 만들지?” </a:t>
              </a:r>
              <a:r>
                <a:rPr lang="ko-KR" altLang="en-US"/>
                <a:t>라는 걱정이 많았습니다. 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하지만 프로젝트에서 </a:t>
              </a:r>
              <a:r>
                <a:rPr lang="ko-KR" altLang="en-US" b="1"/>
                <a:t>직접</a:t>
              </a:r>
              <a:r>
                <a:rPr lang="ko-KR" altLang="en-US"/>
                <a:t> AI를 구현하고 IoT회로들을 구성하였습니다. 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이후 실제 기능들이 </a:t>
              </a:r>
              <a:r>
                <a:rPr lang="ko-KR" altLang="en-US" b="1"/>
                <a:t>“구현된 모습을 보며 너무 신기하고 행복” </a:t>
              </a:r>
              <a:r>
                <a:rPr lang="ko-KR" altLang="en-US"/>
                <a:t>했습니다.</a:t>
              </a:r>
              <a:endParaRPr lang="ko-KR" altLang="en-US"/>
            </a:p>
          </p:txBody>
        </p:sp>
      </p:grpSp>
      <p:grpSp>
        <p:nvGrpSpPr>
          <p:cNvPr id="42" name=""/>
          <p:cNvGrpSpPr/>
          <p:nvPr/>
        </p:nvGrpSpPr>
        <p:grpSpPr>
          <a:xfrm rot="0">
            <a:off x="957334" y="2946386"/>
            <a:ext cx="10026316" cy="1537984"/>
            <a:chOff x="957334" y="2794939"/>
            <a:chExt cx="10026316" cy="1537984"/>
          </a:xfrm>
        </p:grpSpPr>
        <p:grpSp>
          <p:nvGrpSpPr>
            <p:cNvPr id="29" name=""/>
            <p:cNvGrpSpPr/>
            <p:nvPr/>
          </p:nvGrpSpPr>
          <p:grpSpPr>
            <a:xfrm rot="0">
              <a:off x="957334" y="2794939"/>
              <a:ext cx="10026316" cy="508284"/>
              <a:chOff x="957333" y="1059484"/>
              <a:chExt cx="10026316" cy="508284"/>
            </a:xfrm>
          </p:grpSpPr>
          <p:sp>
            <p:nvSpPr>
              <p:cNvPr id="30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rgbClr val="fde0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1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2" name="TextBox 13"/>
              <p:cNvSpPr txBox="1"/>
              <p:nvPr/>
            </p:nvSpPr>
            <p:spPr>
              <a:xfrm>
                <a:off x="1089660" y="1087914"/>
                <a:ext cx="344805" cy="4246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2</a:t>
                </a:r>
                <a:endParaRPr lang="en-US" altLang="ko-KR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TextBox 14"/>
              <p:cNvSpPr txBox="1"/>
              <p:nvPr/>
            </p:nvSpPr>
            <p:spPr>
              <a:xfrm>
                <a:off x="1659055" y="1087915"/>
                <a:ext cx="3928310" cy="42465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lvl="0">
                  <a:spcBef>
                    <a:spcPts val="0"/>
                  </a:spcBef>
                  <a:defRPr/>
                </a:pPr>
                <a:r>
                  <a:rPr lang="ko-KR" altLang="en-US" sz="2200" b="1">
                    <a:solidFill>
                      <a:schemeClr val="tx1"/>
                    </a:solidFill>
                  </a:rPr>
                  <a:t>오픈</a:t>
                </a:r>
                <a:r>
                  <a:rPr lang="en-US" altLang="ko-KR" sz="2200" b="1">
                    <a:solidFill>
                      <a:schemeClr val="tx1"/>
                    </a:solidFill>
                  </a:rPr>
                  <a:t> SW</a:t>
                </a:r>
                <a:r>
                  <a:rPr lang="ko-KR" altLang="en-US" sz="2200" b="1">
                    <a:solidFill>
                      <a:schemeClr val="tx1"/>
                    </a:solidFill>
                  </a:rPr>
                  <a:t> 개발 방법론을 배우다</a:t>
                </a:r>
                <a:endParaRPr lang="ko-KR" altLang="en-US" sz="22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"/>
            <p:cNvSpPr txBox="1"/>
            <p:nvPr/>
          </p:nvSpPr>
          <p:spPr>
            <a:xfrm>
              <a:off x="1428749" y="3429000"/>
              <a:ext cx="9540875" cy="90392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막연히 앱개발을 배우고 싶었지만 마땅한 방법을 </a:t>
              </a:r>
              <a:r>
                <a:rPr lang="ko-KR" altLang="en-US" b="1"/>
                <a:t>몰랐습니다</a:t>
              </a:r>
              <a:r>
                <a:rPr lang="ko-KR" altLang="en-US"/>
                <a:t>. 마침 이번 해커톤에서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현업에 계신 분들께 </a:t>
              </a:r>
              <a:r>
                <a:rPr lang="ko-KR" altLang="en-US" b="1"/>
                <a:t>멘토링을 받으며</a:t>
              </a:r>
              <a:r>
                <a:rPr lang="ko-KR" altLang="en-US"/>
                <a:t> 실제 오픈SW를 활용하여 개발을 할 수 있었습니다. 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이를 통해 앞으로</a:t>
              </a:r>
              <a:r>
                <a:rPr lang="ko-KR" altLang="en-US" b="1"/>
                <a:t> 개발자의 꿈</a:t>
              </a:r>
              <a:r>
                <a:rPr lang="ko-KR" altLang="en-US"/>
                <a:t>을 이뤄나가는데 큰 도움이 되었습니다.</a:t>
              </a:r>
              <a:endParaRPr lang="ko-KR" altLang="en-US"/>
            </a:p>
          </p:txBody>
        </p:sp>
      </p:grpSp>
      <p:grpSp>
        <p:nvGrpSpPr>
          <p:cNvPr id="41" name=""/>
          <p:cNvGrpSpPr/>
          <p:nvPr/>
        </p:nvGrpSpPr>
        <p:grpSpPr>
          <a:xfrm rot="0">
            <a:off x="957334" y="4833288"/>
            <a:ext cx="10026316" cy="1537032"/>
            <a:chOff x="957334" y="4833288"/>
            <a:chExt cx="10026316" cy="1537032"/>
          </a:xfrm>
        </p:grpSpPr>
        <p:grpSp>
          <p:nvGrpSpPr>
            <p:cNvPr id="35" name=""/>
            <p:cNvGrpSpPr/>
            <p:nvPr/>
          </p:nvGrpSpPr>
          <p:grpSpPr>
            <a:xfrm rot="0">
              <a:off x="957334" y="4833288"/>
              <a:ext cx="10026316" cy="508284"/>
              <a:chOff x="957333" y="1059484"/>
              <a:chExt cx="10026316" cy="508284"/>
            </a:xfrm>
          </p:grpSpPr>
          <p:sp>
            <p:nvSpPr>
              <p:cNvPr id="36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rgbClr val="f2ba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7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TextBox 13"/>
              <p:cNvSpPr txBox="1"/>
              <p:nvPr/>
            </p:nvSpPr>
            <p:spPr>
              <a:xfrm>
                <a:off x="1089660" y="1087913"/>
                <a:ext cx="344805" cy="4246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3</a:t>
                </a:r>
                <a:endParaRPr lang="en-US" altLang="ko-KR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TextBox 14"/>
              <p:cNvSpPr txBox="1"/>
              <p:nvPr/>
            </p:nvSpPr>
            <p:spPr>
              <a:xfrm>
                <a:off x="1659052" y="1087914"/>
                <a:ext cx="5461838" cy="42465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lvl="0">
                  <a:spcBef>
                    <a:spcPts val="0"/>
                  </a:spcBef>
                  <a:defRPr/>
                </a:pPr>
                <a:r>
                  <a:rPr lang="ko-KR" altLang="en-US" sz="2200" b="1">
                    <a:solidFill>
                      <a:schemeClr val="tx1"/>
                    </a:solidFill>
                  </a:rPr>
                  <a:t>효과적인 협업을 위해 고민하는 경험을 하다</a:t>
                </a:r>
                <a:endParaRPr lang="ko-KR" altLang="en-US" sz="22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"/>
            <p:cNvSpPr txBox="1"/>
            <p:nvPr/>
          </p:nvSpPr>
          <p:spPr>
            <a:xfrm>
              <a:off x="1428749" y="5467349"/>
              <a:ext cx="9540875" cy="9029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이전까지는 대부분 혼자 프로젝트를 하다가 </a:t>
              </a:r>
              <a:r>
                <a:rPr lang="ko-KR" altLang="en-US" b="1"/>
                <a:t>처음 여러명이 팀을 이뤄 협업</a:t>
              </a:r>
              <a:r>
                <a:rPr lang="ko-KR" altLang="en-US"/>
                <a:t>을 해보았습니다. 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특히 자신의 아이디어와 진행상황 등을 </a:t>
              </a:r>
              <a:r>
                <a:rPr lang="ko-KR" altLang="en-US" b="1"/>
                <a:t>조리있게 소통</a:t>
              </a:r>
              <a:r>
                <a:rPr lang="ko-KR" altLang="en-US"/>
                <a:t>하는 방법을 고민해야 했습니다. 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앞으로도 </a:t>
              </a:r>
              <a:r>
                <a:rPr lang="ko-KR" altLang="en-US" b="1"/>
                <a:t>이번 경험을 바탕</a:t>
              </a:r>
              <a:r>
                <a:rPr lang="ko-KR" altLang="en-US"/>
                <a:t>으로 협업도 자신있게 해나갈 수 있을 것입니다.</a:t>
              </a: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47771" y="2787804"/>
            <a:ext cx="7896457" cy="1282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/>
              <a:t>좋은 기회를 주셔서 감사합니다</a:t>
            </a:r>
            <a:r>
              <a:rPr lang="en-US" altLang="ko-KR" sz="4000"/>
              <a:t>!</a:t>
            </a:r>
            <a:endParaRPr lang="en-US" altLang="ko-KR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15"/>
          <p:cNvSpPr/>
          <p:nvPr/>
        </p:nvSpPr>
        <p:spPr>
          <a:xfrm>
            <a:off x="9201860" y="3429000"/>
            <a:ext cx="2524407" cy="2650206"/>
          </a:xfrm>
          <a:prstGeom prst="rect">
            <a:avLst/>
          </a:prstGeom>
          <a:solidFill>
            <a:srgbClr val="9dd4d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일병 이찬규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1" name="직사각형 15"/>
          <p:cNvSpPr/>
          <p:nvPr/>
        </p:nvSpPr>
        <p:spPr>
          <a:xfrm>
            <a:off x="6296736" y="3429000"/>
            <a:ext cx="2572031" cy="2650206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병장 신은찬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0" name="직사각형 15"/>
          <p:cNvSpPr/>
          <p:nvPr/>
        </p:nvSpPr>
        <p:spPr>
          <a:xfrm>
            <a:off x="3367799" y="3429000"/>
            <a:ext cx="2572031" cy="2650206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병장 이윤재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6" name="직사각형 15"/>
          <p:cNvSpPr/>
          <p:nvPr/>
        </p:nvSpPr>
        <p:spPr>
          <a:xfrm>
            <a:off x="546018" y="3429000"/>
            <a:ext cx="2488687" cy="2650206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0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133395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팀 소개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직사각형 11"/>
          <p:cNvSpPr/>
          <p:nvPr/>
        </p:nvSpPr>
        <p:spPr>
          <a:xfrm>
            <a:off x="1423233" y="1044115"/>
            <a:ext cx="9345534" cy="87023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육군 </a:t>
            </a:r>
            <a:r>
              <a:rPr xmlns:mc="http://schemas.openxmlformats.org/markup-compatibility/2006" xmlns:hp="http://schemas.haansoft.com/office/presentation/8.0" kumimoji="0" lang="en-US" altLang="ko-KR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명</a:t>
            </a:r>
            <a:r>
              <a:rPr xmlns:mc="http://schemas.openxmlformats.org/markup-compatibility/2006" xmlns:hp="http://schemas.haansoft.com/office/presentation/8.0" kumimoji="0" lang="ko-KR" altLang="en-US" sz="33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</a:t>
            </a: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냉장고를 관리</a:t>
            </a:r>
            <a:r>
              <a:rPr xmlns:mc="http://schemas.openxmlformats.org/markup-compatibility/2006" xmlns:hp="http://schemas.haansoft.com/office/presentation/8.0" kumimoji="0" lang="ko-KR" altLang="en-US" sz="33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하기 위해 모였습니다</a:t>
            </a:r>
            <a:r>
              <a:rPr xmlns:mc="http://schemas.openxmlformats.org/markup-compatibility/2006" xmlns:hp="http://schemas.haansoft.com/office/presentation/8.0" kumimoji="0" lang="en-US" altLang="ko-KR" sz="33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!</a:t>
            </a:r>
            <a:endParaRPr xmlns:mc="http://schemas.openxmlformats.org/markup-compatibility/2006" xmlns:hp="http://schemas.haansoft.com/office/presentation/8.0" kumimoji="0" lang="en-US" altLang="ko-KR" sz="330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직사각형 15"/>
          <p:cNvSpPr/>
          <p:nvPr/>
        </p:nvSpPr>
        <p:spPr>
          <a:xfrm>
            <a:off x="546018" y="4623386"/>
            <a:ext cx="2488687" cy="15510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병장 조현민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BackEnd, AI Algorithm</a:t>
            </a:r>
            <a:endPara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rcRect l="8400" r="9200" b="1140"/>
          <a:stretch>
            <a:fillRect/>
          </a:stretch>
        </p:blipFill>
        <p:spPr>
          <a:xfrm>
            <a:off x="554679" y="2144183"/>
            <a:ext cx="2450668" cy="2569633"/>
          </a:xfrm>
          <a:prstGeom prst="ellipse">
            <a:avLst/>
          </a:prstGeom>
          <a:ln w="38100">
            <a:solidFill>
              <a:srgbClr val="fde0b6"/>
            </a:solidFill>
          </a:ln>
        </p:spPr>
      </p:pic>
      <p:sp>
        <p:nvSpPr>
          <p:cNvPr id="43" name="직사각형 15"/>
          <p:cNvSpPr/>
          <p:nvPr/>
        </p:nvSpPr>
        <p:spPr>
          <a:xfrm>
            <a:off x="3367799" y="4598572"/>
            <a:ext cx="2572031" cy="157588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병장 이윤재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FrontEnd,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MainApp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4">
            <a:lum bright="10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aturation sat="98000"/>
                      <hd:artEffectColorTemperature colorTemp="10580"/>
                    </hd:imgEffect>
                  </hd:imgLayer>
                </hp:hncPhoto>
              </a:ext>
            </a:extLst>
          </a:blip>
          <a:srcRect b="18140"/>
          <a:stretch>
            <a:fillRect/>
          </a:stretch>
        </p:blipFill>
        <p:spPr>
          <a:xfrm>
            <a:off x="3396048" y="2168103"/>
            <a:ext cx="2520315" cy="2521792"/>
          </a:xfrm>
          <a:prstGeom prst="ellipse">
            <a:avLst/>
          </a:prstGeom>
          <a:ln w="38100">
            <a:solidFill>
              <a:srgbClr val="ccdce9"/>
            </a:solidFill>
          </a:ln>
        </p:spPr>
      </p:pic>
      <p:sp>
        <p:nvSpPr>
          <p:cNvPr id="44" name="직사각형 15"/>
          <p:cNvSpPr/>
          <p:nvPr/>
        </p:nvSpPr>
        <p:spPr>
          <a:xfrm>
            <a:off x="6296736" y="4613109"/>
            <a:ext cx="2572031" cy="1561347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병장 신은찬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FrontEnd,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MainApp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rcRect l="16240" t="2510" r="16630" b="9270"/>
          <a:stretch>
            <a:fillRect/>
          </a:stretch>
        </p:blipFill>
        <p:spPr>
          <a:xfrm>
            <a:off x="6307064" y="2135796"/>
            <a:ext cx="2520315" cy="2586407"/>
          </a:xfrm>
          <a:prstGeom prst="ellipse">
            <a:avLst/>
          </a:prstGeom>
          <a:ln w="38100">
            <a:solidFill>
              <a:srgbClr val="f2babb"/>
            </a:solidFill>
          </a:ln>
        </p:spPr>
      </p:pic>
      <p:sp>
        <p:nvSpPr>
          <p:cNvPr id="45" name="직사각형 15"/>
          <p:cNvSpPr/>
          <p:nvPr/>
        </p:nvSpPr>
        <p:spPr>
          <a:xfrm>
            <a:off x="9201860" y="4572001"/>
            <a:ext cx="2524407" cy="1602456"/>
          </a:xfrm>
          <a:prstGeom prst="rect">
            <a:avLst/>
          </a:prstGeom>
          <a:solidFill>
            <a:srgbClr val="9dd4d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일병 이찬규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IoT(AI Cam), SubApp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6"/>
          <a:srcRect l="6200" t="10920" r="3890" b="23270"/>
          <a:stretch>
            <a:fillRect/>
          </a:stretch>
        </p:blipFill>
        <p:spPr>
          <a:xfrm>
            <a:off x="9218081" y="2217024"/>
            <a:ext cx="2451351" cy="2423951"/>
          </a:xfrm>
          <a:prstGeom prst="ellipse">
            <a:avLst/>
          </a:prstGeom>
          <a:ln w="38100">
            <a:solidFill>
              <a:srgbClr val="9dd4d8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76901" y="6532285"/>
            <a:ext cx="219643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bg1"/>
                </a:solidFill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Saebyeol’s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PowerPoint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7892" y="3191225"/>
            <a:ext cx="6111473" cy="8168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337c0e"/>
                </a:solidFill>
                <a:latin typeface="+mj-ea"/>
                <a:ea typeface="+mj-ea"/>
              </a:rPr>
              <a:t>개발동기 (Pain Point)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047892" y="2893741"/>
            <a:ext cx="81441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47892" y="1765261"/>
            <a:ext cx="188237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337c0e"/>
                </a:solidFill>
                <a:latin typeface="+mj-ea"/>
                <a:ea typeface="+mj-ea"/>
              </a:rPr>
              <a:t>Part 1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591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1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348660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개발동기 (Pain Point)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직사각형 11"/>
          <p:cNvSpPr/>
          <p:nvPr/>
        </p:nvSpPr>
        <p:spPr>
          <a:xfrm>
            <a:off x="3864458" y="1244316"/>
            <a:ext cx="4463084" cy="87023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냉장고 = 골칫덩이</a:t>
            </a:r>
            <a:endPara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11"/>
          <p:cNvSpPr/>
          <p:nvPr/>
        </p:nvSpPr>
        <p:spPr>
          <a:xfrm>
            <a:off x="5023816" y="2422383"/>
            <a:ext cx="6329983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자주 유실되는 물품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많은 사람들이 함께 사용하다보니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유실사고 多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물품출입대장을 작성하더라도 관리가 쉽지X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직사각형 15"/>
          <p:cNvSpPr/>
          <p:nvPr/>
        </p:nvSpPr>
        <p:spPr>
          <a:xfrm>
            <a:off x="5002043" y="4127759"/>
            <a:ext cx="6346312" cy="20431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잦은 유통기한 경과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특히 연간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“435개”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공급되는 우유와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매일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PX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에서 판매되는 신선식품은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수기로 관리하기에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지나치게 많음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7" name=""/>
          <p:cNvGrpSpPr/>
          <p:nvPr/>
        </p:nvGrpSpPr>
        <p:grpSpPr>
          <a:xfrm rot="0">
            <a:off x="1839157" y="2297671"/>
            <a:ext cx="1999296" cy="1372549"/>
            <a:chOff x="1031178" y="2662236"/>
            <a:chExt cx="1626388" cy="1116541"/>
          </a:xfrm>
        </p:grpSpPr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66522" y="2662236"/>
              <a:ext cx="1107759" cy="1107759"/>
            </a:xfrm>
            <a:prstGeom prst="rect">
              <a:avLst/>
            </a:prstGeom>
          </p:spPr>
        </p:pic>
        <p:sp>
          <p:nvSpPr>
            <p:cNvPr id="29" name=""/>
            <p:cNvSpPr txBox="1"/>
            <p:nvPr/>
          </p:nvSpPr>
          <p:spPr>
            <a:xfrm>
              <a:off x="1031178" y="2761018"/>
              <a:ext cx="1626388" cy="1017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600">
                  <a:solidFill>
                    <a:srgbClr val="ff6600"/>
                  </a:solidFill>
                  <a:latin typeface="Arial Black"/>
                  <a:cs typeface="Microsoft Sans Serif"/>
                </a:rPr>
                <a:t>???</a:t>
              </a:r>
              <a:endParaRPr lang="en-US" altLang="ko-KR" sz="7600">
                <a:solidFill>
                  <a:srgbClr val="ff6600"/>
                </a:solidFill>
                <a:latin typeface="Arial Black"/>
                <a:cs typeface="Microsoft Sans Serif"/>
              </a:endParaRPr>
            </a:p>
          </p:txBody>
        </p:sp>
      </p:grpSp>
      <p:grpSp>
        <p:nvGrpSpPr>
          <p:cNvPr id="30" name=""/>
          <p:cNvGrpSpPr/>
          <p:nvPr/>
        </p:nvGrpSpPr>
        <p:grpSpPr>
          <a:xfrm rot="0">
            <a:off x="1886788" y="4173856"/>
            <a:ext cx="1931067" cy="1931067"/>
            <a:chOff x="835241" y="4473894"/>
            <a:chExt cx="1931067" cy="1931067"/>
          </a:xfrm>
        </p:grpSpPr>
        <p:pic>
          <p:nvPicPr>
            <p:cNvPr id="31" name=""/>
            <p:cNvPicPr>
              <a:picLocks noChangeAspect="1"/>
            </p:cNvPicPr>
            <p:nvPr/>
          </p:nvPicPr>
          <p:blipFill rotWithShape="1">
            <a:blip r:embed="rId3"/>
            <a:srcRect l="21730" t="-1000" r="18740" b="1000"/>
            <a:stretch>
              <a:fillRect/>
            </a:stretch>
          </p:blipFill>
          <p:spPr>
            <a:xfrm>
              <a:off x="967224" y="4605976"/>
              <a:ext cx="1667101" cy="1666903"/>
            </a:xfrm>
            <a:prstGeom prst="ellipse">
              <a:avLst/>
            </a:prstGeom>
          </p:spPr>
        </p:pic>
        <p:sp>
          <p:nvSpPr>
            <p:cNvPr id="32" name=""/>
            <p:cNvSpPr/>
            <p:nvPr/>
          </p:nvSpPr>
          <p:spPr>
            <a:xfrm>
              <a:off x="835241" y="4473894"/>
              <a:ext cx="1931067" cy="1931067"/>
            </a:xfrm>
            <a:prstGeom prst="noSmoking">
              <a:avLst>
                <a:gd name="adj" fmla="val 10546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591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1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348660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개발동기 (Pain Point)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직사각형 11"/>
          <p:cNvSpPr/>
          <p:nvPr/>
        </p:nvSpPr>
        <p:spPr>
          <a:xfrm>
            <a:off x="4588358" y="977616"/>
            <a:ext cx="3015284" cy="67973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부단한 노력에도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11"/>
          <p:cNvSpPr/>
          <p:nvPr/>
        </p:nvSpPr>
        <p:spPr>
          <a:xfrm>
            <a:off x="661366" y="1863441"/>
            <a:ext cx="4310683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용사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물품 보관시 매번 출입대장 작성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물품에 라벨지를 활용한 주기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직사각형 11"/>
          <p:cNvSpPr/>
          <p:nvPr/>
        </p:nvSpPr>
        <p:spPr>
          <a:xfrm>
            <a:off x="5138116" y="1863441"/>
            <a:ext cx="4139233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매일 냉장고 순찰을 돌며 지도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주간 냉장고 청소 지도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"/>
          <p:cNvSpPr/>
          <p:nvPr/>
        </p:nvSpPr>
        <p:spPr>
          <a:xfrm>
            <a:off x="9410700" y="2209800"/>
            <a:ext cx="609600" cy="8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bab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 txBox="1"/>
          <p:nvPr/>
        </p:nvSpPr>
        <p:spPr>
          <a:xfrm>
            <a:off x="10053211" y="2356213"/>
            <a:ext cx="1856504" cy="566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100" b="1" i="0" u="none" strike="noStrike" kern="1200" cap="none" spc="0" normalizeH="0" baseline="0" mc:Ignorable="hp" hp:hslEmbossed="0">
                <a:solidFill>
                  <a:schemeClr val="tx1"/>
                </a:solidFill>
                <a:latin typeface="한컴산뜻돋움"/>
                <a:ea typeface="한컴산뜻돋움"/>
              </a:rPr>
              <a:t>인력낭비</a:t>
            </a:r>
            <a:endParaRPr xmlns:mc="http://schemas.openxmlformats.org/markup-compatibility/2006" xmlns:hp="http://schemas.haansoft.com/office/presentation/8.0" kumimoji="0" lang="ko-KR" altLang="en-US" sz="3100" b="1" i="0" u="none" strike="noStrike" kern="1200" cap="none" spc="0" normalizeH="0" baseline="0" mc:Ignorable="hp" hp:hslEmbossed="0">
              <a:solidFill>
                <a:schemeClr val="tx1"/>
              </a:solidFill>
              <a:latin typeface="한컴산뜻돋움"/>
              <a:ea typeface="한컴산뜻돋움"/>
            </a:endParaRPr>
          </a:p>
        </p:txBody>
      </p:sp>
      <p:grpSp>
        <p:nvGrpSpPr>
          <p:cNvPr id="39" name=""/>
          <p:cNvGrpSpPr/>
          <p:nvPr/>
        </p:nvGrpSpPr>
        <p:grpSpPr>
          <a:xfrm rot="0">
            <a:off x="2713294" y="3632457"/>
            <a:ext cx="6765411" cy="2923674"/>
            <a:chOff x="2257988" y="3632458"/>
            <a:chExt cx="6765411" cy="2923674"/>
          </a:xfrm>
        </p:grpSpPr>
        <p:sp>
          <p:nvSpPr>
            <p:cNvPr id="26" name="직사각형 15"/>
            <p:cNvSpPr/>
            <p:nvPr/>
          </p:nvSpPr>
          <p:spPr>
            <a:xfrm>
              <a:off x="2257988" y="3632458"/>
              <a:ext cx="6765412" cy="976370"/>
            </a:xfrm>
            <a:prstGeom prst="rect">
              <a:avLst/>
            </a:prstGeom>
            <a:solidFill>
              <a:srgbClr val="fde0b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여전한 </a:t>
              </a:r>
              <a:r>
  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식중독 </a:t>
              </a:r>
              <a:r>
  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+</a:t>
              </a:r>
              <a:r>
  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유실사고</a:t>
              </a:r>
              <a:r>
  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위험</a:t>
              </a:r>
              <a:endPara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  <p:pic>
          <p:nvPicPr>
            <p:cNvPr id="37" name="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t="30710"/>
            <a:stretch>
              <a:fillRect/>
            </a:stretch>
          </p:blipFill>
          <p:spPr>
            <a:xfrm>
              <a:off x="2275999" y="5732855"/>
              <a:ext cx="6729391" cy="823277"/>
            </a:xfrm>
            <a:prstGeom prst="rect">
              <a:avLst/>
            </a:prstGeom>
          </p:spPr>
        </p:pic>
        <p:pic>
          <p:nvPicPr>
            <p:cNvPr id="38" name="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440" b="43080"/>
            <a:stretch>
              <a:fillRect/>
            </a:stretch>
          </p:blipFill>
          <p:spPr>
            <a:xfrm>
              <a:off x="2275999" y="4758484"/>
              <a:ext cx="6729391" cy="8955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2592" y="3191225"/>
            <a:ext cx="5565373" cy="8168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337c0e"/>
                </a:solidFill>
                <a:latin typeface="+mj-ea"/>
                <a:ea typeface="+mj-ea"/>
              </a:rPr>
              <a:t>개발목표 (Solution)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822592" y="2893741"/>
            <a:ext cx="73694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22592" y="1765261"/>
            <a:ext cx="18791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337c0e"/>
                </a:solidFill>
                <a:latin typeface="+mj-ea"/>
                <a:ea typeface="+mj-ea"/>
              </a:rPr>
              <a:t>Part 2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262626"/>
                </a:solidFill>
                <a:latin typeface="Pretendard"/>
                <a:ea typeface="Pretendard"/>
                <a:cs typeface="Pretendard"/>
              </a:rPr>
              <a:t>Part 2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262626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05360" y="78057"/>
            <a:ext cx="3277054" cy="56773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"/>
                <a:ea typeface="Pretendard"/>
                <a:cs typeface="Pretendard"/>
              </a:rPr>
              <a:t>개발목표 (Solution) 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-300" normalizeH="0" baseline="0" mc:Ignorable="hp" hp:hslEmbossed="0">
              <a:solidFill>
                <a:srgbClr val="262626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6" name="직사각형 11"/>
          <p:cNvSpPr/>
          <p:nvPr/>
        </p:nvSpPr>
        <p:spPr>
          <a:xfrm>
            <a:off x="4395166" y="1358616"/>
            <a:ext cx="4463084" cy="87023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냉장고에 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“눈”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을 달자!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7" name="직사각형 11"/>
          <p:cNvSpPr/>
          <p:nvPr/>
        </p:nvSpPr>
        <p:spPr>
          <a:xfrm>
            <a:off x="4414216" y="2403333"/>
            <a:ext cx="6329983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카메라로 물품을 추적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누가, 무얼, 언제, 어디에 넣는지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추적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“직접 학습시킨 알고리즘”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으로 보다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정확하게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!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8" name="직사각형 15"/>
          <p:cNvSpPr/>
          <p:nvPr/>
        </p:nvSpPr>
        <p:spPr>
          <a:xfrm>
            <a:off x="4411493" y="4108708"/>
            <a:ext cx="6346312" cy="20431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관리는 App으로 쉽고 철저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카메라에서 수집한 정보를 바탕으로 제공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분대장, 용사, 간부 →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직책에 맞는 UI로 “쉽게”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유실, 유통기한 →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실시간 알림, 통계로 “철저”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374" y="1195386"/>
            <a:ext cx="3103312" cy="5095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2092" y="3726484"/>
            <a:ext cx="38984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337c0e"/>
                </a:solidFill>
                <a:latin typeface="+mj-ea"/>
                <a:ea typeface="+mj-ea"/>
              </a:rPr>
              <a:t>프로젝트 상세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>
            <a:endCxn id="3" idx="3"/>
          </p:cNvCxnSpPr>
          <p:nvPr/>
        </p:nvCxnSpPr>
        <p:spPr>
          <a:xfrm>
            <a:off x="822092" y="3429000"/>
            <a:ext cx="113699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2092" y="2300520"/>
            <a:ext cx="18791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337c0e"/>
                </a:solidFill>
                <a:latin typeface="+mj-ea"/>
                <a:ea typeface="+mj-ea"/>
              </a:rPr>
              <a:t>Part 3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ICE CREAM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dce9"/>
      </a:accent1>
      <a:accent2>
        <a:srgbClr val="e98c8e"/>
      </a:accent2>
      <a:accent3>
        <a:srgbClr val="fde0b6"/>
      </a:accent3>
      <a:accent4>
        <a:srgbClr val="f9f9f9"/>
      </a:accent4>
      <a:accent5>
        <a:srgbClr val="c29679"/>
      </a:accent5>
      <a:accent6>
        <a:srgbClr val="b7a993"/>
      </a:accent6>
      <a:hlink>
        <a:srgbClr val="3f3f3f"/>
      </a:hlink>
      <a:folHlink>
        <a:srgbClr val="3f3f3f"/>
      </a:folHlink>
    </a:clrScheme>
    <a:fontScheme name="Pretendar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1126</ep:Words>
  <ep:PresentationFormat>와이드스크린</ep:PresentationFormat>
  <ep:Paragraphs>191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2022-03-09T07:57:04.000</dcterms:created>
  <dc:creator>Yu Saebyeol</dc:creator>
  <cp:lastModifiedBy>CKIRUser</cp:lastModifiedBy>
  <dcterms:modified xsi:type="dcterms:W3CDTF">2022-10-30T04:47:55.346</dcterms:modified>
  <cp:revision>120</cp:revision>
  <dc:title>PowerPoint 프레젠테이션</dc:title>
  <cp:version/>
</cp:coreProperties>
</file>